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79"/>
  </p:notesMasterIdLst>
  <p:handoutMasterIdLst>
    <p:handoutMasterId r:id="rId80"/>
  </p:handoutMasterIdLst>
  <p:sldIdLst>
    <p:sldId id="256" r:id="rId2"/>
    <p:sldId id="376" r:id="rId3"/>
    <p:sldId id="321" r:id="rId4"/>
    <p:sldId id="339" r:id="rId5"/>
    <p:sldId id="377" r:id="rId6"/>
    <p:sldId id="341" r:id="rId7"/>
    <p:sldId id="373" r:id="rId8"/>
    <p:sldId id="378" r:id="rId9"/>
    <p:sldId id="345" r:id="rId10"/>
    <p:sldId id="403" r:id="rId11"/>
    <p:sldId id="404" r:id="rId12"/>
    <p:sldId id="372" r:id="rId13"/>
    <p:sldId id="346" r:id="rId14"/>
    <p:sldId id="347" r:id="rId15"/>
    <p:sldId id="342" r:id="rId16"/>
    <p:sldId id="343" r:id="rId17"/>
    <p:sldId id="368" r:id="rId18"/>
    <p:sldId id="369" r:id="rId19"/>
    <p:sldId id="370" r:id="rId20"/>
    <p:sldId id="353" r:id="rId21"/>
    <p:sldId id="352" r:id="rId22"/>
    <p:sldId id="354" r:id="rId23"/>
    <p:sldId id="394" r:id="rId24"/>
    <p:sldId id="395" r:id="rId25"/>
    <p:sldId id="396" r:id="rId26"/>
    <p:sldId id="397" r:id="rId27"/>
    <p:sldId id="398" r:id="rId28"/>
    <p:sldId id="399" r:id="rId29"/>
    <p:sldId id="400" r:id="rId30"/>
    <p:sldId id="401" r:id="rId31"/>
    <p:sldId id="402" r:id="rId32"/>
    <p:sldId id="364" r:id="rId33"/>
    <p:sldId id="348" r:id="rId34"/>
    <p:sldId id="285" r:id="rId35"/>
    <p:sldId id="393" r:id="rId36"/>
    <p:sldId id="379" r:id="rId37"/>
    <p:sldId id="287" r:id="rId38"/>
    <p:sldId id="288" r:id="rId39"/>
    <p:sldId id="295" r:id="rId40"/>
    <p:sldId id="328" r:id="rId41"/>
    <p:sldId id="289" r:id="rId42"/>
    <p:sldId id="290" r:id="rId43"/>
    <p:sldId id="291" r:id="rId44"/>
    <p:sldId id="292" r:id="rId45"/>
    <p:sldId id="293" r:id="rId46"/>
    <p:sldId id="294" r:id="rId47"/>
    <p:sldId id="296" r:id="rId48"/>
    <p:sldId id="297" r:id="rId49"/>
    <p:sldId id="389" r:id="rId50"/>
    <p:sldId id="330" r:id="rId51"/>
    <p:sldId id="331" r:id="rId52"/>
    <p:sldId id="405" r:id="rId53"/>
    <p:sldId id="406" r:id="rId54"/>
    <p:sldId id="407" r:id="rId55"/>
    <p:sldId id="424"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344" r:id="rId73"/>
    <p:sldId id="349" r:id="rId74"/>
    <p:sldId id="371" r:id="rId75"/>
    <p:sldId id="374" r:id="rId76"/>
    <p:sldId id="392" r:id="rId77"/>
    <p:sldId id="316" r:id="rId78"/>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D:\&#36719;&#20214;&#23398;&#38498;\&#21442;&#32771;&#36164;&#26009;\7.0\10-11&#31532;&#20108;&#23398;&#26399;\IT&#39033;&#30446;&#31649;&#29702;\&#21442;&#32771;&#36164;&#26009;\NPV&#12289;ROI&#12289;IRR&#12289;payback_peri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ROI!$A$7</c:f>
              <c:strCache>
                <c:ptCount val="1"/>
                <c:pt idx="0">
                  <c:v>累计成本</c:v>
                </c:pt>
              </c:strCache>
            </c:strRef>
          </c:tx>
          <c:cat>
            <c:numRef>
              <c:f>ROI!$B$3:$E$3</c:f>
              <c:numCache>
                <c:formatCode>General</c:formatCode>
                <c:ptCount val="4"/>
                <c:pt idx="0">
                  <c:v>0</c:v>
                </c:pt>
                <c:pt idx="1">
                  <c:v>1</c:v>
                </c:pt>
                <c:pt idx="2">
                  <c:v>2</c:v>
                </c:pt>
                <c:pt idx="3">
                  <c:v>3</c:v>
                </c:pt>
              </c:numCache>
            </c:numRef>
          </c:cat>
          <c:val>
            <c:numRef>
              <c:f>ROI!$B$7:$E$7</c:f>
              <c:numCache>
                <c:formatCode>0_ </c:formatCode>
                <c:ptCount val="4"/>
                <c:pt idx="0">
                  <c:v>140000</c:v>
                </c:pt>
                <c:pt idx="1">
                  <c:v>177037.03703703711</c:v>
                </c:pt>
                <c:pt idx="2">
                  <c:v>211330.58984910836</c:v>
                </c:pt>
                <c:pt idx="3">
                  <c:v>243083.87948991515</c:v>
                </c:pt>
              </c:numCache>
            </c:numRef>
          </c:val>
          <c:smooth val="0"/>
          <c:extLst xmlns:c16r2="http://schemas.microsoft.com/office/drawing/2015/06/chart">
            <c:ext xmlns:c16="http://schemas.microsoft.com/office/drawing/2014/chart" uri="{C3380CC4-5D6E-409C-BE32-E72D297353CC}">
              <c16:uniqueId val="{00000000-0B59-4987-B890-EF94799B7194}"/>
            </c:ext>
          </c:extLst>
        </c:ser>
        <c:ser>
          <c:idx val="1"/>
          <c:order val="1"/>
          <c:tx>
            <c:strRef>
              <c:f>ROI!$A$12</c:f>
              <c:strCache>
                <c:ptCount val="1"/>
                <c:pt idx="0">
                  <c:v>累计收益</c:v>
                </c:pt>
              </c:strCache>
            </c:strRef>
          </c:tx>
          <c:cat>
            <c:numRef>
              <c:f>ROI!$B$3:$E$3</c:f>
              <c:numCache>
                <c:formatCode>General</c:formatCode>
                <c:ptCount val="4"/>
                <c:pt idx="0">
                  <c:v>0</c:v>
                </c:pt>
                <c:pt idx="1">
                  <c:v>1</c:v>
                </c:pt>
                <c:pt idx="2">
                  <c:v>2</c:v>
                </c:pt>
                <c:pt idx="3">
                  <c:v>3</c:v>
                </c:pt>
              </c:numCache>
            </c:numRef>
          </c:cat>
          <c:val>
            <c:numRef>
              <c:f>ROI!$B$12:$E$12</c:f>
              <c:numCache>
                <c:formatCode>0_ </c:formatCode>
                <c:ptCount val="4"/>
                <c:pt idx="0">
                  <c:v>0</c:v>
                </c:pt>
                <c:pt idx="1">
                  <c:v>185185.18518518517</c:v>
                </c:pt>
                <c:pt idx="2">
                  <c:v>356652.94924554182</c:v>
                </c:pt>
                <c:pt idx="3">
                  <c:v>515419.39744957665</c:v>
                </c:pt>
              </c:numCache>
            </c:numRef>
          </c:val>
          <c:smooth val="0"/>
          <c:extLst xmlns:c16r2="http://schemas.microsoft.com/office/drawing/2015/06/chart">
            <c:ext xmlns:c16="http://schemas.microsoft.com/office/drawing/2014/chart" uri="{C3380CC4-5D6E-409C-BE32-E72D297353CC}">
              <c16:uniqueId val="{00000001-0B59-4987-B890-EF94799B7194}"/>
            </c:ext>
          </c:extLst>
        </c:ser>
        <c:dLbls>
          <c:showLegendKey val="0"/>
          <c:showVal val="0"/>
          <c:showCatName val="0"/>
          <c:showSerName val="0"/>
          <c:showPercent val="0"/>
          <c:showBubbleSize val="0"/>
        </c:dLbls>
        <c:marker val="1"/>
        <c:smooth val="0"/>
        <c:axId val="-732616992"/>
        <c:axId val="-732616448"/>
      </c:lineChart>
      <c:catAx>
        <c:axId val="-732616992"/>
        <c:scaling>
          <c:orientation val="minMax"/>
        </c:scaling>
        <c:delete val="0"/>
        <c:axPos val="b"/>
        <c:numFmt formatCode="General" sourceLinked="1"/>
        <c:majorTickMark val="out"/>
        <c:minorTickMark val="none"/>
        <c:tickLblPos val="nextTo"/>
        <c:crossAx val="-732616448"/>
        <c:crosses val="autoZero"/>
        <c:auto val="1"/>
        <c:lblAlgn val="ctr"/>
        <c:lblOffset val="100"/>
        <c:noMultiLvlLbl val="0"/>
      </c:catAx>
      <c:valAx>
        <c:axId val="-732616448"/>
        <c:scaling>
          <c:orientation val="minMax"/>
        </c:scaling>
        <c:delete val="0"/>
        <c:axPos val="l"/>
        <c:majorGridlines/>
        <c:numFmt formatCode="0_ " sourceLinked="1"/>
        <c:majorTickMark val="out"/>
        <c:minorTickMark val="none"/>
        <c:tickLblPos val="nextTo"/>
        <c:crossAx val="-732616992"/>
        <c:crosses val="autoZero"/>
        <c:crossBetween val="between"/>
      </c:valAx>
      <c:dTable>
        <c:showHorzBorder val="1"/>
        <c:showVertBorder val="1"/>
        <c:showOutline val="1"/>
        <c:showKeys val="1"/>
      </c:dTable>
    </c:plotArea>
    <c:legend>
      <c:legendPos val="r"/>
      <c:layout/>
      <c:overlay val="0"/>
    </c:legend>
    <c:plotVisOnly val="1"/>
    <c:dispBlanksAs val="gap"/>
    <c:showDLblsOverMax val="0"/>
  </c:chart>
  <c:txPr>
    <a:bodyPr/>
    <a:lstStyle/>
    <a:p>
      <a:pPr>
        <a:defRPr sz="16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2D4B4-B491-4856-AD57-D67B6C321C4F}" type="doc">
      <dgm:prSet loTypeId="urn:microsoft.com/office/officeart/2011/layout/ConvergingText" loCatId="officeonline" qsTypeId="urn:microsoft.com/office/officeart/2005/8/quickstyle/3d5" qsCatId="3D" csTypeId="urn:microsoft.com/office/officeart/2005/8/colors/accent1_2" csCatId="accent1" phldr="1"/>
      <dgm:spPr/>
    </dgm:pt>
    <dgm:pt modelId="{FF99E86A-BA1F-41FE-84F2-0282D4895DA3}">
      <dgm:prSet phldrT="[文本]" custT="1"/>
      <dgm:spPr/>
      <dgm:t>
        <a:bodyPr/>
        <a:lstStyle/>
        <a:p>
          <a:r>
            <a:rPr lang="zh-CN" altLang="en-US" sz="2400" dirty="0">
              <a:solidFill>
                <a:schemeClr val="tx1"/>
              </a:solidFill>
              <a:latin typeface="微软雅黑" pitchFamily="34" charset="-122"/>
              <a:ea typeface="微软雅黑" pitchFamily="34" charset="-122"/>
            </a:rPr>
            <a:t>任命项目经理</a:t>
          </a:r>
        </a:p>
      </dgm:t>
    </dgm:pt>
    <dgm:pt modelId="{C3C8C11A-C8F9-4DE9-AD31-580CFF59A62F}" type="par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62857CF0-CB27-4C03-ACA1-85E71A5CEA8D}" type="sib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828E99B0-9FD6-49CE-B26C-09506656B1D9}">
      <dgm:prSet phldrT="[文本]" custT="1"/>
      <dgm:spPr/>
      <dgm:t>
        <a:bodyPr/>
        <a:lstStyle/>
        <a:p>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确定项目发起人</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dgm:t>
    </dgm:pt>
    <dgm:pt modelId="{BFF2953E-BBED-43F7-B206-A931D4BEBD5A}" type="par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82ACA8C3-4A71-44A7-9E3D-F704E055DDDD}" type="sib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B091DF0C-6154-4C2D-BE65-1CF4D1075B6D}">
      <dgm:prSet phldrT="[文本]" custT="1"/>
      <dgm:spPr/>
      <dgm:t>
        <a:bodyPr/>
        <a:lstStyle/>
        <a:p>
          <a:r>
            <a:rPr lang="zh-CN" altLang="en-US" sz="2400" dirty="0">
              <a:latin typeface="微软雅黑" pitchFamily="34" charset="-122"/>
              <a:ea typeface="微软雅黑" pitchFamily="34" charset="-122"/>
            </a:rPr>
            <a:t>制定项目章程</a:t>
          </a:r>
        </a:p>
      </dgm:t>
    </dgm:pt>
    <dgm:pt modelId="{BF3032FB-CEA5-4285-965B-3C45732386CB}" type="par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2BDE781A-E204-4729-A72F-0E8ADFB92F4B}" type="sib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8353142D-D70E-436D-B1E7-9351886E173E}">
      <dgm:prSet phldrT="[文本]" custT="1"/>
      <dgm:spPr/>
      <dgm:t>
        <a:bodyPr/>
        <a:lstStyle/>
        <a:p>
          <a:r>
            <a:rPr lang="zh-CN" altLang="en-US" sz="2400">
              <a:solidFill>
                <a:schemeClr val="tx1"/>
              </a:solidFill>
              <a:latin typeface="微软雅黑" pitchFamily="34" charset="-122"/>
              <a:ea typeface="微软雅黑" pitchFamily="34" charset="-122"/>
            </a:rPr>
            <a:t>项目启动大会</a:t>
          </a:r>
          <a:endParaRPr lang="zh-CN" altLang="en-US" sz="2400" dirty="0">
            <a:solidFill>
              <a:schemeClr val="tx1"/>
            </a:solidFill>
            <a:latin typeface="微软雅黑" pitchFamily="34" charset="-122"/>
            <a:ea typeface="微软雅黑" pitchFamily="34" charset="-122"/>
          </a:endParaRPr>
        </a:p>
      </dgm:t>
    </dgm:pt>
    <dgm:pt modelId="{49FF97C6-7A90-424F-8CCD-21FF934FB9E1}" type="par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D1F44441-C5D2-49A9-B61A-22FD1676EAA7}" type="sib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63FEF05A-54DB-45BF-9E2E-CF84BC9E8F7C}">
      <dgm:prSet phldrT="[文本]" custT="1"/>
      <dgm:spPr/>
      <dgm:t>
        <a:bodyPr/>
        <a:lstStyle/>
        <a:p>
          <a:r>
            <a:rPr lang="zh-CN" altLang="en-US" sz="2400" dirty="0">
              <a:latin typeface="微软雅黑" pitchFamily="34" charset="-122"/>
              <a:ea typeface="微软雅黑" pitchFamily="34" charset="-122"/>
            </a:rPr>
            <a:t>组建核心团队</a:t>
          </a:r>
        </a:p>
      </dgm:t>
    </dgm:pt>
    <dgm:pt modelId="{90279DA5-CBFB-4616-908D-ADDA5C5043B7}" type="parTrans" cxnId="{B6103CD9-0A73-4EB5-BDEB-D2142EC594CA}">
      <dgm:prSet/>
      <dgm:spPr/>
      <dgm:t>
        <a:bodyPr/>
        <a:lstStyle/>
        <a:p>
          <a:endParaRPr lang="zh-CN" altLang="en-US" sz="2000"/>
        </a:p>
      </dgm:t>
    </dgm:pt>
    <dgm:pt modelId="{FEB203E1-75E6-4702-A09E-E725AF81EC29}" type="sibTrans" cxnId="{B6103CD9-0A73-4EB5-BDEB-D2142EC594CA}">
      <dgm:prSet/>
      <dgm:spPr/>
      <dgm:t>
        <a:bodyPr/>
        <a:lstStyle/>
        <a:p>
          <a:endParaRPr lang="zh-CN" altLang="en-US" sz="2000"/>
        </a:p>
      </dgm:t>
    </dgm:pt>
    <dgm:pt modelId="{83085A46-3205-478E-B804-152EB23BCC36}">
      <dgm:prSet phldrT="[文本]" custT="1"/>
      <dgm:spPr/>
      <dgm:t>
        <a:bodyPr/>
        <a:lstStyle/>
        <a:p>
          <a:r>
            <a:rPr lang="zh-CN" altLang="en-US" sz="2400" dirty="0">
              <a:latin typeface="微软雅黑" pitchFamily="34" charset="-122"/>
              <a:ea typeface="微软雅黑" pitchFamily="34" charset="-122"/>
            </a:rPr>
            <a:t>干系人分析</a:t>
          </a:r>
        </a:p>
      </dgm:t>
    </dgm:pt>
    <dgm:pt modelId="{9CE9F66D-B536-4535-8017-6D4751F09B08}" type="sib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CC558CC5-A70A-4D53-8A09-F5DE66CB51E7}" type="par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DC96BC17-B9BF-4C12-A864-6E24A31D8ED6}">
      <dgm:prSet phldrT="[文本]" custT="1"/>
      <dgm:spPr/>
      <dgm:t>
        <a:bodyPr/>
        <a:lstStyle/>
        <a:p>
          <a:r>
            <a:rPr lang="zh-CN" altLang="en-US" sz="2400" dirty="0">
              <a:latin typeface="微软雅黑" pitchFamily="34" charset="-122"/>
              <a:ea typeface="微软雅黑" pitchFamily="34" charset="-122"/>
            </a:rPr>
            <a:t>制定里程碑进度</a:t>
          </a:r>
        </a:p>
      </dgm:t>
    </dgm:pt>
    <dgm:pt modelId="{A87BC0F7-163A-407E-99C1-4A5E702B346F}" type="sib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696E4D23-5759-40AF-908C-D2676974DE67}" type="par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3D75C5C9-BEA5-43CF-9044-4B9146AD5EAC}" type="pres">
      <dgm:prSet presAssocID="{8522D4B4-B491-4856-AD57-D67B6C321C4F}" presName="Name0" presStyleCnt="0">
        <dgm:presLayoutVars>
          <dgm:chMax/>
          <dgm:chPref val="1"/>
          <dgm:dir/>
          <dgm:animOne val="branch"/>
          <dgm:animLvl val="lvl"/>
          <dgm:resizeHandles/>
        </dgm:presLayoutVars>
      </dgm:prSet>
      <dgm:spPr/>
    </dgm:pt>
    <dgm:pt modelId="{A08C40CF-FFDA-4D8B-803B-EA18727E167F}" type="pres">
      <dgm:prSet presAssocID="{FF99E86A-BA1F-41FE-84F2-0282D4895DA3}" presName="composite" presStyleCnt="0"/>
      <dgm:spPr/>
    </dgm:pt>
    <dgm:pt modelId="{292B10D2-B3B3-4D75-B140-5B48D120919C}" type="pres">
      <dgm:prSet presAssocID="{FF99E86A-BA1F-41FE-84F2-0282D4895DA3}" presName="ParentAccent1" presStyleLbl="alignNode1" presStyleIdx="0" presStyleCnt="62" custLinFactX="1400000" custLinFactNeighborX="1439794" custLinFactNeighborY="8"/>
      <dgm:spPr/>
    </dgm:pt>
    <dgm:pt modelId="{3159263F-2DE7-4216-BBA0-88B62857F534}" type="pres">
      <dgm:prSet presAssocID="{FF99E86A-BA1F-41FE-84F2-0282D4895DA3}" presName="ParentAccent2" presStyleLbl="alignNode1" presStyleIdx="1" presStyleCnt="62" custLinFactX="1400000" custLinFactNeighborX="1439794" custLinFactNeighborY="8"/>
      <dgm:spPr/>
    </dgm:pt>
    <dgm:pt modelId="{6E795D43-CD1E-424A-8F62-12D5C8CF9DFA}" type="pres">
      <dgm:prSet presAssocID="{FF99E86A-BA1F-41FE-84F2-0282D4895DA3}" presName="ParentAccent3" presStyleLbl="alignNode1" presStyleIdx="2" presStyleCnt="62" custLinFactX="1400000" custLinFactNeighborX="1439794" custLinFactNeighborY="8"/>
      <dgm:spPr/>
    </dgm:pt>
    <dgm:pt modelId="{C348F4C1-AD6B-47CB-82E7-A27FF6F7EC29}" type="pres">
      <dgm:prSet presAssocID="{FF99E86A-BA1F-41FE-84F2-0282D4895DA3}" presName="ParentAccent4" presStyleLbl="alignNode1" presStyleIdx="3" presStyleCnt="62" custLinFactX="1400000" custLinFactNeighborX="1439794" custLinFactNeighborY="8"/>
      <dgm:spPr/>
    </dgm:pt>
    <dgm:pt modelId="{1C4D5FD9-3D43-42E1-86D4-5677E02828BF}" type="pres">
      <dgm:prSet presAssocID="{FF99E86A-BA1F-41FE-84F2-0282D4895DA3}" presName="ParentAccent5" presStyleLbl="alignNode1" presStyleIdx="4" presStyleCnt="62" custLinFactX="1400000" custLinFactNeighborX="1439794" custLinFactNeighborY="8"/>
      <dgm:spPr/>
    </dgm:pt>
    <dgm:pt modelId="{9FD80E82-28F9-4783-98E4-D618444A2312}" type="pres">
      <dgm:prSet presAssocID="{FF99E86A-BA1F-41FE-84F2-0282D4895DA3}" presName="ParentAccent6" presStyleLbl="alignNode1" presStyleIdx="5" presStyleCnt="62" custLinFactX="700000" custLinFactNeighborX="719907" custLinFactNeighborY="-2"/>
      <dgm:spPr/>
    </dgm:pt>
    <dgm:pt modelId="{0D564EA3-988C-4920-B998-6BB119D6DF14}" type="pres">
      <dgm:prSet presAssocID="{FF99E86A-BA1F-41FE-84F2-0282D4895DA3}" presName="ParentAccent7" presStyleLbl="alignNode1" presStyleIdx="6" presStyleCnt="62" custLinFactX="1400000" custLinFactNeighborX="1439794" custLinFactNeighborY="8"/>
      <dgm:spPr/>
    </dgm:pt>
    <dgm:pt modelId="{1D120B30-266C-4CA5-B01E-7E20450DB779}" type="pres">
      <dgm:prSet presAssocID="{FF99E86A-BA1F-41FE-84F2-0282D4895DA3}" presName="ParentAccent8" presStyleLbl="alignNode1" presStyleIdx="7" presStyleCnt="62" custLinFactX="1400000" custLinFactNeighborX="1439794" custLinFactNeighborY="8"/>
      <dgm:spPr/>
    </dgm:pt>
    <dgm:pt modelId="{7C448507-607A-4662-973F-02399B2C094A}" type="pres">
      <dgm:prSet presAssocID="{FF99E86A-BA1F-41FE-84F2-0282D4895DA3}" presName="ParentAccent9" presStyleLbl="alignNode1" presStyleIdx="8" presStyleCnt="62" custLinFactX="1400000" custLinFactNeighborX="1439794" custLinFactNeighborY="8"/>
      <dgm:spPr/>
    </dgm:pt>
    <dgm:pt modelId="{7F42A73C-7A86-4C79-AF27-86D565848F1E}" type="pres">
      <dgm:prSet presAssocID="{FF99E86A-BA1F-41FE-84F2-0282D4895DA3}" presName="ParentAccent10" presStyleLbl="alignNode1" presStyleIdx="9" presStyleCnt="62" custLinFactX="1400000" custLinFactNeighborX="1439794" custLinFactNeighborY="8"/>
      <dgm:spPr/>
    </dgm:pt>
    <dgm:pt modelId="{37FF4164-33B3-43CD-B60C-9B880F4150A8}" type="pres">
      <dgm:prSet presAssocID="{FF99E86A-BA1F-41FE-84F2-0282D4895DA3}" presName="Parent" presStyleLbl="alignNode1" presStyleIdx="10" presStyleCnt="62" custScaleX="168989" custScaleY="168989" custLinFactX="-100000" custLinFactNeighborX="-174049" custLinFactNeighborY="-33431">
        <dgm:presLayoutVars>
          <dgm:chMax val="5"/>
          <dgm:chPref val="3"/>
          <dgm:bulletEnabled val="1"/>
        </dgm:presLayoutVars>
      </dgm:prSet>
      <dgm:spPr/>
      <dgm:t>
        <a:bodyPr/>
        <a:lstStyle/>
        <a:p>
          <a:endParaRPr lang="zh-CN" altLang="en-US"/>
        </a:p>
      </dgm:t>
    </dgm:pt>
    <dgm:pt modelId="{1FDEDE34-AFE8-4BCF-AF5D-029F53F81087}" type="pres">
      <dgm:prSet presAssocID="{63FEF05A-54DB-45BF-9E2E-CF84BC9E8F7C}" presName="Child1Accent1" presStyleLbl="alignNode1" presStyleIdx="11" presStyleCnt="62" custLinFactX="919880" custLinFactNeighborX="1000000"/>
      <dgm:spPr/>
    </dgm:pt>
    <dgm:pt modelId="{CAA8A329-A8DB-4185-8EB0-2DFB67829265}" type="pres">
      <dgm:prSet presAssocID="{63FEF05A-54DB-45BF-9E2E-CF84BC9E8F7C}" presName="Child1Accent2" presStyleLbl="alignNode1" presStyleIdx="12" presStyleCnt="62" custLinFactX="1900000" custLinFactNeighborX="1939895"/>
      <dgm:spPr/>
    </dgm:pt>
    <dgm:pt modelId="{491FD4B2-62D6-4637-9D33-DB7BACB4ADCC}" type="pres">
      <dgm:prSet presAssocID="{63FEF05A-54DB-45BF-9E2E-CF84BC9E8F7C}" presName="Child1Accent3" presStyleLbl="alignNode1" presStyleIdx="13" presStyleCnt="62" custLinFactX="1900000" custLinFactNeighborX="1939895"/>
      <dgm:spPr/>
    </dgm:pt>
    <dgm:pt modelId="{0056D7FB-3791-41E4-A0B0-93F5E99FCE41}" type="pres">
      <dgm:prSet presAssocID="{63FEF05A-54DB-45BF-9E2E-CF84BC9E8F7C}" presName="Child1Accent4" presStyleLbl="alignNode1" presStyleIdx="14" presStyleCnt="62" custLinFactX="1900000" custLinFactNeighborX="1939895"/>
      <dgm:spPr/>
    </dgm:pt>
    <dgm:pt modelId="{7D9C0128-B2C1-499D-8884-81ECC6B155EF}" type="pres">
      <dgm:prSet presAssocID="{63FEF05A-54DB-45BF-9E2E-CF84BC9E8F7C}" presName="Child1Accent5" presStyleLbl="alignNode1" presStyleIdx="15" presStyleCnt="62" custLinFactX="1900000" custLinFactNeighborX="1939895"/>
      <dgm:spPr/>
    </dgm:pt>
    <dgm:pt modelId="{ABCA4111-85A8-490C-9A21-63C9EC6A93D0}" type="pres">
      <dgm:prSet presAssocID="{63FEF05A-54DB-45BF-9E2E-CF84BC9E8F7C}" presName="Child1Accent6" presStyleLbl="alignNode1" presStyleIdx="16" presStyleCnt="62" custLinFactX="1900000" custLinFactNeighborX="1939895"/>
      <dgm:spPr/>
    </dgm:pt>
    <dgm:pt modelId="{FC9B3370-7E51-4696-A40F-6715A9E725D9}" type="pres">
      <dgm:prSet presAssocID="{63FEF05A-54DB-45BF-9E2E-CF84BC9E8F7C}" presName="Child1Accent7" presStyleLbl="alignNode1" presStyleIdx="17" presStyleCnt="62" custLinFactX="4700000" custLinFactNeighborX="4779822"/>
      <dgm:spPr/>
    </dgm:pt>
    <dgm:pt modelId="{E4377A4B-37B9-42BA-9F03-85310EF644CC}" type="pres">
      <dgm:prSet presAssocID="{63FEF05A-54DB-45BF-9E2E-CF84BC9E8F7C}" presName="Child1Accent8" presStyleLbl="alignNode1" presStyleIdx="18" presStyleCnt="62" custLinFactX="4700000" custLinFactNeighborX="4779822"/>
      <dgm:spPr/>
    </dgm:pt>
    <dgm:pt modelId="{60E50C2C-D61F-49D1-AF45-7E2CC484DF9E}" type="pres">
      <dgm:prSet presAssocID="{63FEF05A-54DB-45BF-9E2E-CF84BC9E8F7C}" presName="Child1Accent9" presStyleLbl="alignNode1" presStyleIdx="19" presStyleCnt="62" custLinFactX="4700000" custLinFactNeighborX="4779822"/>
      <dgm:spPr/>
    </dgm:pt>
    <dgm:pt modelId="{B5F086CF-F6EF-4843-A14F-FB64FF83788B}" type="pres">
      <dgm:prSet presAssocID="{63FEF05A-54DB-45BF-9E2E-CF84BC9E8F7C}" presName="Child1" presStyleLbl="revTx" presStyleIdx="0" presStyleCnt="5" custScaleX="237586" custScaleY="170308" custLinFactX="54033" custLinFactNeighborX="100000" custLinFactNeighborY="49040">
        <dgm:presLayoutVars>
          <dgm:chMax/>
          <dgm:chPref val="0"/>
          <dgm:bulletEnabled val="1"/>
        </dgm:presLayoutVars>
      </dgm:prSet>
      <dgm:spPr/>
      <dgm:t>
        <a:bodyPr/>
        <a:lstStyle/>
        <a:p>
          <a:endParaRPr lang="zh-CN" altLang="en-US"/>
        </a:p>
      </dgm:t>
    </dgm:pt>
    <dgm:pt modelId="{C8CD4677-DCBD-460C-AC7B-B7B77CAA5A50}" type="pres">
      <dgm:prSet presAssocID="{DC96BC17-B9BF-4C12-A864-6E24A31D8ED6}" presName="Child2Accent1" presStyleLbl="alignNode1" presStyleIdx="20" presStyleCnt="62" custLinFactX="919880" custLinFactNeighborX="1000000"/>
      <dgm:spPr/>
    </dgm:pt>
    <dgm:pt modelId="{E69685A0-1146-4A04-8C03-150CC91B7E7D}" type="pres">
      <dgm:prSet presAssocID="{DC96BC17-B9BF-4C12-A864-6E24A31D8ED6}" presName="Child2Accent2" presStyleLbl="alignNode1" presStyleIdx="21" presStyleCnt="62" custLinFactX="1900000" custLinFactNeighborX="1939895"/>
      <dgm:spPr/>
    </dgm:pt>
    <dgm:pt modelId="{F5B0A31C-10BA-4A84-A522-48723885C2B0}" type="pres">
      <dgm:prSet presAssocID="{DC96BC17-B9BF-4C12-A864-6E24A31D8ED6}" presName="Child2Accent3" presStyleLbl="alignNode1" presStyleIdx="22" presStyleCnt="62" custLinFactX="1900000" custLinFactNeighborX="1939895"/>
      <dgm:spPr/>
    </dgm:pt>
    <dgm:pt modelId="{ED20AC88-30B0-4701-802A-BED0BBCFC589}" type="pres">
      <dgm:prSet presAssocID="{DC96BC17-B9BF-4C12-A864-6E24A31D8ED6}" presName="Child2Accent4" presStyleLbl="alignNode1" presStyleIdx="23" presStyleCnt="62" custLinFactX="1900000" custLinFactNeighborX="1939895"/>
      <dgm:spPr/>
    </dgm:pt>
    <dgm:pt modelId="{DE818CAF-EF7D-4D1B-819B-E5AA7F9D8469}" type="pres">
      <dgm:prSet presAssocID="{DC96BC17-B9BF-4C12-A864-6E24A31D8ED6}" presName="Child2Accent5" presStyleLbl="alignNode1" presStyleIdx="24" presStyleCnt="62" custLinFactX="1900000" custLinFactNeighborX="1939895"/>
      <dgm:spPr/>
    </dgm:pt>
    <dgm:pt modelId="{11D896C1-1CF7-4E3C-B756-99022DE5FD7C}" type="pres">
      <dgm:prSet presAssocID="{DC96BC17-B9BF-4C12-A864-6E24A31D8ED6}" presName="Child2Accent6" presStyleLbl="alignNode1" presStyleIdx="25" presStyleCnt="62" custLinFactX="1900000" custLinFactNeighborX="1939895"/>
      <dgm:spPr/>
    </dgm:pt>
    <dgm:pt modelId="{713B36AE-B816-4637-8DCF-615F276B916E}" type="pres">
      <dgm:prSet presAssocID="{DC96BC17-B9BF-4C12-A864-6E24A31D8ED6}" presName="Child2Accent7" presStyleLbl="alignNode1" presStyleIdx="26" presStyleCnt="62" custLinFactX="4700000" custLinFactNeighborX="4779822"/>
      <dgm:spPr/>
    </dgm:pt>
    <dgm:pt modelId="{3D743EF7-690B-4EAA-B379-39A3F9C3F24D}" type="pres">
      <dgm:prSet presAssocID="{DC96BC17-B9BF-4C12-A864-6E24A31D8ED6}" presName="Child2" presStyleLbl="revTx" presStyleIdx="1" presStyleCnt="5" custScaleX="220264" custScaleY="120359" custLinFactX="94733" custLinFactNeighborX="100000" custLinFactNeighborY="91690">
        <dgm:presLayoutVars>
          <dgm:chMax/>
          <dgm:chPref val="0"/>
          <dgm:bulletEnabled val="1"/>
        </dgm:presLayoutVars>
      </dgm:prSet>
      <dgm:spPr/>
      <dgm:t>
        <a:bodyPr/>
        <a:lstStyle/>
        <a:p>
          <a:endParaRPr lang="zh-CN" altLang="en-US"/>
        </a:p>
      </dgm:t>
    </dgm:pt>
    <dgm:pt modelId="{B5664BED-ADF0-4852-B52D-085DBB0E74FA}" type="pres">
      <dgm:prSet presAssocID="{83085A46-3205-478E-B804-152EB23BCC36}" presName="Child3Accent1" presStyleLbl="alignNode1" presStyleIdx="27" presStyleCnt="62" custLinFactX="919880" custLinFactNeighborX="1000000"/>
      <dgm:spPr/>
    </dgm:pt>
    <dgm:pt modelId="{65659B46-9E40-44E9-93B3-66B96738562B}" type="pres">
      <dgm:prSet presAssocID="{83085A46-3205-478E-B804-152EB23BCC36}" presName="Child3Accent2" presStyleLbl="alignNode1" presStyleIdx="28" presStyleCnt="62" custLinFactX="1900000" custLinFactNeighborX="1939895"/>
      <dgm:spPr/>
    </dgm:pt>
    <dgm:pt modelId="{4D6BB4CF-CCD1-4594-AEE2-72345837F055}" type="pres">
      <dgm:prSet presAssocID="{83085A46-3205-478E-B804-152EB23BCC36}" presName="Child3Accent3" presStyleLbl="alignNode1" presStyleIdx="29" presStyleCnt="62" custLinFactX="1900000" custLinFactNeighborX="1939895"/>
      <dgm:spPr/>
    </dgm:pt>
    <dgm:pt modelId="{4BC21608-7269-4B60-AF66-73E41ABBF8B1}" type="pres">
      <dgm:prSet presAssocID="{83085A46-3205-478E-B804-152EB23BCC36}" presName="Child3Accent4" presStyleLbl="alignNode1" presStyleIdx="30" presStyleCnt="62" custLinFactX="1900000" custLinFactNeighborX="1939895"/>
      <dgm:spPr/>
    </dgm:pt>
    <dgm:pt modelId="{11B4A79A-1A59-4D51-A91A-5C0F9E785369}" type="pres">
      <dgm:prSet presAssocID="{83085A46-3205-478E-B804-152EB23BCC36}" presName="Child3Accent5" presStyleLbl="alignNode1" presStyleIdx="31" presStyleCnt="62" custLinFactX="1900000" custLinFactNeighborX="1939895"/>
      <dgm:spPr/>
    </dgm:pt>
    <dgm:pt modelId="{1CB2E87F-D167-4871-B3D1-08DFB1FD2821}" type="pres">
      <dgm:prSet presAssocID="{83085A46-3205-478E-B804-152EB23BCC36}" presName="Child3Accent6" presStyleLbl="alignNode1" presStyleIdx="32" presStyleCnt="62" custLinFactX="1900000" custLinFactNeighborX="1939895"/>
      <dgm:spPr/>
    </dgm:pt>
    <dgm:pt modelId="{6AB14700-990D-4078-8A00-0E991625891C}" type="pres">
      <dgm:prSet presAssocID="{83085A46-3205-478E-B804-152EB23BCC36}" presName="Child3Accent7" presStyleLbl="alignNode1" presStyleIdx="33" presStyleCnt="62"/>
      <dgm:spPr/>
    </dgm:pt>
    <dgm:pt modelId="{BC5FA536-9B9C-466B-B6C3-2D98AEE2839F}" type="pres">
      <dgm:prSet presAssocID="{83085A46-3205-478E-B804-152EB23BCC36}" presName="Child3" presStyleLbl="revTx" presStyleIdx="2" presStyleCnt="5" custScaleX="237586" custScaleY="170308" custLinFactX="100000" custLinFactNeighborX="173694" custLinFactNeighborY="77092">
        <dgm:presLayoutVars>
          <dgm:chMax/>
          <dgm:chPref val="0"/>
          <dgm:bulletEnabled val="1"/>
        </dgm:presLayoutVars>
      </dgm:prSet>
      <dgm:spPr/>
      <dgm:t>
        <a:bodyPr/>
        <a:lstStyle/>
        <a:p>
          <a:endParaRPr lang="zh-CN" altLang="en-US"/>
        </a:p>
      </dgm:t>
    </dgm:pt>
    <dgm:pt modelId="{D873C884-9707-413D-A80A-E687C5464BB9}" type="pres">
      <dgm:prSet presAssocID="{828E99B0-9FD6-49CE-B26C-09506656B1D9}" presName="Child4Accent1" presStyleLbl="alignNode1" presStyleIdx="34" presStyleCnt="62" custLinFactX="919880" custLinFactNeighborX="1000000"/>
      <dgm:spPr/>
    </dgm:pt>
    <dgm:pt modelId="{F5366995-F126-40E8-9D1B-064075DD8C8D}" type="pres">
      <dgm:prSet presAssocID="{828E99B0-9FD6-49CE-B26C-09506656B1D9}" presName="Child4Accent2" presStyleLbl="alignNode1" presStyleIdx="35" presStyleCnt="62" custLinFactX="1900000" custLinFactNeighborX="1939895"/>
      <dgm:spPr/>
    </dgm:pt>
    <dgm:pt modelId="{E8DBBF90-9E2C-4224-8D12-7963E7C8857B}" type="pres">
      <dgm:prSet presAssocID="{828E99B0-9FD6-49CE-B26C-09506656B1D9}" presName="Child4Accent3" presStyleLbl="alignNode1" presStyleIdx="36" presStyleCnt="62" custLinFactX="1900000" custLinFactNeighborX="1939895"/>
      <dgm:spPr/>
    </dgm:pt>
    <dgm:pt modelId="{7231BA21-98BF-4E56-8EF6-9D995112AC22}" type="pres">
      <dgm:prSet presAssocID="{828E99B0-9FD6-49CE-B26C-09506656B1D9}" presName="Child4Accent4" presStyleLbl="alignNode1" presStyleIdx="37" presStyleCnt="62" custLinFactX="1900000" custLinFactNeighborX="1939895"/>
      <dgm:spPr/>
    </dgm:pt>
    <dgm:pt modelId="{94E4C46B-36ED-4F97-B3F2-FD5DC043F4B4}" type="pres">
      <dgm:prSet presAssocID="{828E99B0-9FD6-49CE-B26C-09506656B1D9}" presName="Child4Accent5" presStyleLbl="alignNode1" presStyleIdx="38" presStyleCnt="62" custLinFactX="1900000" custLinFactNeighborX="1939895"/>
      <dgm:spPr/>
    </dgm:pt>
    <dgm:pt modelId="{B585EE9B-F1BB-45B6-A1E5-FE638789BC8A}" type="pres">
      <dgm:prSet presAssocID="{828E99B0-9FD6-49CE-B26C-09506656B1D9}" presName="Child4Accent6" presStyleLbl="alignNode1" presStyleIdx="39" presStyleCnt="62" custLinFactX="1900000" custLinFactNeighborX="1939895"/>
      <dgm:spPr/>
    </dgm:pt>
    <dgm:pt modelId="{9D04F0F2-A833-4E5D-A32A-93728797FFC2}" type="pres">
      <dgm:prSet presAssocID="{828E99B0-9FD6-49CE-B26C-09506656B1D9}" presName="Child4Accent7" presStyleLbl="alignNode1" presStyleIdx="40" presStyleCnt="62" custLinFactX="1900000" custLinFactNeighborX="1939895"/>
      <dgm:spPr/>
    </dgm:pt>
    <dgm:pt modelId="{FA8177D8-8630-43B0-B154-360149E327A1}" type="pres">
      <dgm:prSet presAssocID="{828E99B0-9FD6-49CE-B26C-09506656B1D9}" presName="Child4Accent8" presStyleLbl="alignNode1" presStyleIdx="41" presStyleCnt="62"/>
      <dgm:spPr/>
    </dgm:pt>
    <dgm:pt modelId="{27B70F9B-DD2B-4316-95F5-21030C82AEB9}" type="pres">
      <dgm:prSet presAssocID="{828E99B0-9FD6-49CE-B26C-09506656B1D9}" presName="Child4" presStyleLbl="revTx" presStyleIdx="3" presStyleCnt="5" custScaleX="237586" custScaleY="170308" custLinFactX="50102" custLinFactNeighborX="100000" custLinFactNeighborY="60852">
        <dgm:presLayoutVars>
          <dgm:chMax/>
          <dgm:chPref val="0"/>
          <dgm:bulletEnabled val="1"/>
        </dgm:presLayoutVars>
      </dgm:prSet>
      <dgm:spPr/>
      <dgm:t>
        <a:bodyPr/>
        <a:lstStyle/>
        <a:p>
          <a:endParaRPr lang="zh-CN" altLang="en-US"/>
        </a:p>
      </dgm:t>
    </dgm:pt>
    <dgm:pt modelId="{28976F7F-4D85-4AA7-85AA-38CA19C7F9AE}" type="pres">
      <dgm:prSet presAssocID="{B091DF0C-6154-4C2D-BE65-1CF4D1075B6D}" presName="Child5Accent1" presStyleLbl="alignNode1" presStyleIdx="42" presStyleCnt="62" custLinFactX="919880" custLinFactNeighborX="1000000"/>
      <dgm:spPr/>
    </dgm:pt>
    <dgm:pt modelId="{F915584B-99EC-471E-906E-12CA2BF79849}" type="pres">
      <dgm:prSet presAssocID="{B091DF0C-6154-4C2D-BE65-1CF4D1075B6D}" presName="Child5Accent2" presStyleLbl="alignNode1" presStyleIdx="43" presStyleCnt="62" custLinFactX="1900000" custLinFactNeighborX="1939895"/>
      <dgm:spPr/>
    </dgm:pt>
    <dgm:pt modelId="{E7C1CC2F-0FD2-42F6-91CB-90C88C1C61AC}" type="pres">
      <dgm:prSet presAssocID="{B091DF0C-6154-4C2D-BE65-1CF4D1075B6D}" presName="Child5Accent3" presStyleLbl="alignNode1" presStyleIdx="44" presStyleCnt="62" custLinFactX="1900000" custLinFactNeighborX="1939895"/>
      <dgm:spPr/>
    </dgm:pt>
    <dgm:pt modelId="{1E2D6314-3F5F-4FFE-B229-865A61E30E68}" type="pres">
      <dgm:prSet presAssocID="{B091DF0C-6154-4C2D-BE65-1CF4D1075B6D}" presName="Child5Accent4" presStyleLbl="alignNode1" presStyleIdx="45" presStyleCnt="62" custLinFactX="1900000" custLinFactNeighborX="1939895"/>
      <dgm:spPr/>
    </dgm:pt>
    <dgm:pt modelId="{46643F54-25A1-42F9-B340-0104C257FAA9}" type="pres">
      <dgm:prSet presAssocID="{B091DF0C-6154-4C2D-BE65-1CF4D1075B6D}" presName="Child5Accent5" presStyleLbl="alignNode1" presStyleIdx="46" presStyleCnt="62" custLinFactX="1900000" custLinFactNeighborX="1939895"/>
      <dgm:spPr/>
    </dgm:pt>
    <dgm:pt modelId="{B0A45521-FF24-4A7D-A51E-94F7E66C906C}" type="pres">
      <dgm:prSet presAssocID="{B091DF0C-6154-4C2D-BE65-1CF4D1075B6D}" presName="Child5Accent6" presStyleLbl="alignNode1" presStyleIdx="47" presStyleCnt="62" custLinFactX="1900000" custLinFactNeighborX="1939895"/>
      <dgm:spPr/>
    </dgm:pt>
    <dgm:pt modelId="{A4FA49C2-F437-4DA0-8BC4-359DED6DDEBA}" type="pres">
      <dgm:prSet presAssocID="{B091DF0C-6154-4C2D-BE65-1CF4D1075B6D}" presName="Child5Accent7" presStyleLbl="alignNode1" presStyleIdx="48" presStyleCnt="62" custLinFactX="1900000" custLinFactNeighborX="1939895"/>
      <dgm:spPr/>
    </dgm:pt>
    <dgm:pt modelId="{6B458459-E1E0-4742-8C97-8C17DCB01B35}" type="pres">
      <dgm:prSet presAssocID="{B091DF0C-6154-4C2D-BE65-1CF4D1075B6D}" presName="Child5Accent8" presStyleLbl="alignNode1" presStyleIdx="49" presStyleCnt="62" custLinFactX="1900000" custLinFactNeighborX="1939895"/>
      <dgm:spPr/>
    </dgm:pt>
    <dgm:pt modelId="{FC0A8C4B-43E4-4156-A190-8B0F9AC19978}" type="pres">
      <dgm:prSet presAssocID="{B091DF0C-6154-4C2D-BE65-1CF4D1075B6D}" presName="Child5Accent9" presStyleLbl="alignNode1" presStyleIdx="50" presStyleCnt="62" custLinFactX="1900000" custLinFactNeighborX="1939895"/>
      <dgm:spPr/>
    </dgm:pt>
    <dgm:pt modelId="{A6674DAE-9B3E-43A9-A209-B1CE1437B2F5}" type="pres">
      <dgm:prSet presAssocID="{B091DF0C-6154-4C2D-BE65-1CF4D1075B6D}" presName="Child5" presStyleLbl="revTx" presStyleIdx="4" presStyleCnt="5" custScaleX="237586" custScaleY="170308" custLinFactX="49339" custLinFactNeighborX="100000" custLinFactNeighborY="91690">
        <dgm:presLayoutVars>
          <dgm:chMax/>
          <dgm:chPref val="0"/>
          <dgm:bulletEnabled val="1"/>
        </dgm:presLayoutVars>
      </dgm:prSet>
      <dgm:spPr/>
      <dgm:t>
        <a:bodyPr/>
        <a:lstStyle/>
        <a:p>
          <a:endParaRPr lang="zh-CN" altLang="en-US"/>
        </a:p>
      </dgm:t>
    </dgm:pt>
    <dgm:pt modelId="{F659F5A7-55C1-4553-BA9B-4509C1CF2CEE}" type="pres">
      <dgm:prSet presAssocID="{62857CF0-CB27-4C03-ACA1-85E71A5CEA8D}" presName="sibTrans" presStyleCnt="0"/>
      <dgm:spPr/>
    </dgm:pt>
    <dgm:pt modelId="{73898DE5-22B4-4067-B9E8-C0908B2C80EA}" type="pres">
      <dgm:prSet presAssocID="{8353142D-D70E-436D-B1E7-9351886E173E}" presName="composite" presStyleCnt="0"/>
      <dgm:spPr/>
    </dgm:pt>
    <dgm:pt modelId="{43C49976-73C3-4015-B394-7DE76DC198A6}" type="pres">
      <dgm:prSet presAssocID="{8353142D-D70E-436D-B1E7-9351886E173E}" presName="ParentAccent1" presStyleLbl="alignNode1" presStyleIdx="51" presStyleCnt="62" custLinFactX="-1674834" custLinFactNeighborX="-1700000" custLinFactNeighborY="-81831"/>
      <dgm:spPr/>
    </dgm:pt>
    <dgm:pt modelId="{83934C5B-AED0-40FB-9400-A3210A412AF9}" type="pres">
      <dgm:prSet presAssocID="{8353142D-D70E-436D-B1E7-9351886E173E}" presName="ParentAccent2" presStyleLbl="alignNode1" presStyleIdx="52" presStyleCnt="62" custLinFactX="-1674834" custLinFactNeighborX="-1700000" custLinFactNeighborY="-81831"/>
      <dgm:spPr/>
    </dgm:pt>
    <dgm:pt modelId="{6EB0F445-FB9F-44A2-AF1C-1F3A9B993794}" type="pres">
      <dgm:prSet presAssocID="{8353142D-D70E-436D-B1E7-9351886E173E}" presName="ParentAccent3" presStyleLbl="alignNode1" presStyleIdx="53" presStyleCnt="62" custLinFactX="-1674834" custLinFactNeighborX="-1700000" custLinFactNeighborY="-81831"/>
      <dgm:spPr/>
    </dgm:pt>
    <dgm:pt modelId="{DD98E785-C3C4-49BB-B4D7-9569B08BB80B}" type="pres">
      <dgm:prSet presAssocID="{8353142D-D70E-436D-B1E7-9351886E173E}" presName="ParentAccent4" presStyleLbl="alignNode1" presStyleIdx="54" presStyleCnt="62" custLinFactX="-1674834" custLinFactNeighborX="-1700000" custLinFactNeighborY="-81831"/>
      <dgm:spPr/>
    </dgm:pt>
    <dgm:pt modelId="{DC914127-EF1F-4562-81B9-B9017C71F490}" type="pres">
      <dgm:prSet presAssocID="{8353142D-D70E-436D-B1E7-9351886E173E}" presName="ParentAccent5" presStyleLbl="alignNode1" presStyleIdx="55" presStyleCnt="62" custLinFactX="-1674834" custLinFactNeighborX="-1700000" custLinFactNeighborY="-81831"/>
      <dgm:spPr/>
    </dgm:pt>
    <dgm:pt modelId="{10DADE51-7DC1-40B3-9A54-FC19B86BBC4A}" type="pres">
      <dgm:prSet presAssocID="{8353142D-D70E-436D-B1E7-9351886E173E}" presName="ParentAccent6" presStyleLbl="alignNode1" presStyleIdx="56" presStyleCnt="62" custLinFactX="-800000" custLinFactNeighborX="-885620" custLinFactNeighborY="-40915"/>
      <dgm:spPr/>
    </dgm:pt>
    <dgm:pt modelId="{AA6C66B8-A1C2-4A47-BDB8-825E5C8B31B5}" type="pres">
      <dgm:prSet presAssocID="{8353142D-D70E-436D-B1E7-9351886E173E}" presName="ParentAccent7" presStyleLbl="alignNode1" presStyleIdx="57" presStyleCnt="62" custLinFactX="-1674834" custLinFactNeighborX="-1700000" custLinFactNeighborY="-81831"/>
      <dgm:spPr/>
    </dgm:pt>
    <dgm:pt modelId="{3CD51405-FC28-401B-8DF2-DBCC288F7E34}" type="pres">
      <dgm:prSet presAssocID="{8353142D-D70E-436D-B1E7-9351886E173E}" presName="ParentAccent8" presStyleLbl="alignNode1" presStyleIdx="58" presStyleCnt="62" custLinFactX="-1674834" custLinFactNeighborX="-1700000" custLinFactNeighborY="-81831"/>
      <dgm:spPr/>
    </dgm:pt>
    <dgm:pt modelId="{E6E5FE22-69DD-458B-8A6E-5881A25FA079}" type="pres">
      <dgm:prSet presAssocID="{8353142D-D70E-436D-B1E7-9351886E173E}" presName="ParentAccent9" presStyleLbl="alignNode1" presStyleIdx="59" presStyleCnt="62" custLinFactX="-1674834" custLinFactNeighborX="-1700000" custLinFactNeighborY="-81831"/>
      <dgm:spPr/>
    </dgm:pt>
    <dgm:pt modelId="{A787EB66-6732-496D-979D-A5C16DC1C6A6}" type="pres">
      <dgm:prSet presAssocID="{8353142D-D70E-436D-B1E7-9351886E173E}" presName="ParentAccent10" presStyleLbl="alignNode1" presStyleIdx="60" presStyleCnt="62" custLinFactX="-1674834" custLinFactNeighborX="-1700000" custLinFactNeighborY="-81831"/>
      <dgm:spPr/>
    </dgm:pt>
    <dgm:pt modelId="{7F4768B5-E2B6-44FF-AAAD-5B635A515588}" type="pres">
      <dgm:prSet presAssocID="{8353142D-D70E-436D-B1E7-9351886E173E}" presName="Parent" presStyleLbl="alignNode1" presStyleIdx="61" presStyleCnt="62" custLinFactX="62819" custLinFactNeighborX="100000" custLinFactNeighborY="6598">
        <dgm:presLayoutVars>
          <dgm:chMax val="5"/>
          <dgm:chPref val="3"/>
          <dgm:bulletEnabled val="1"/>
        </dgm:presLayoutVars>
      </dgm:prSet>
      <dgm:spPr/>
      <dgm:t>
        <a:bodyPr/>
        <a:lstStyle/>
        <a:p>
          <a:endParaRPr lang="zh-CN" altLang="en-US"/>
        </a:p>
      </dgm:t>
    </dgm:pt>
  </dgm:ptLst>
  <dgm:cxnLst>
    <dgm:cxn modelId="{81751717-5459-4D6C-A794-D7A497E570F6}" srcId="{FF99E86A-BA1F-41FE-84F2-0282D4895DA3}" destId="{83085A46-3205-478E-B804-152EB23BCC36}" srcOrd="2" destOrd="0" parTransId="{CC558CC5-A70A-4D53-8A09-F5DE66CB51E7}" sibTransId="{9CE9F66D-B536-4535-8017-6D4751F09B08}"/>
    <dgm:cxn modelId="{B6103CD9-0A73-4EB5-BDEB-D2142EC594CA}" srcId="{FF99E86A-BA1F-41FE-84F2-0282D4895DA3}" destId="{63FEF05A-54DB-45BF-9E2E-CF84BC9E8F7C}" srcOrd="0" destOrd="0" parTransId="{90279DA5-CBFB-4616-908D-ADDA5C5043B7}" sibTransId="{FEB203E1-75E6-4702-A09E-E725AF81EC29}"/>
    <dgm:cxn modelId="{5456C53D-C2F8-42EE-99D6-A5BA547FA5F7}" srcId="{FF99E86A-BA1F-41FE-84F2-0282D4895DA3}" destId="{DC96BC17-B9BF-4C12-A864-6E24A31D8ED6}" srcOrd="1" destOrd="0" parTransId="{696E4D23-5759-40AF-908C-D2676974DE67}" sibTransId="{A87BC0F7-163A-407E-99C1-4A5E702B346F}"/>
    <dgm:cxn modelId="{6417D960-E5D6-4E30-833F-E678935C2312}" type="presOf" srcId="{8522D4B4-B491-4856-AD57-D67B6C321C4F}" destId="{3D75C5C9-BEA5-43CF-9044-4B9146AD5EAC}" srcOrd="0" destOrd="0" presId="urn:microsoft.com/office/officeart/2011/layout/ConvergingText"/>
    <dgm:cxn modelId="{270A42AE-B96C-4CC9-B78B-4FCB923A2F71}" srcId="{8522D4B4-B491-4856-AD57-D67B6C321C4F}" destId="{FF99E86A-BA1F-41FE-84F2-0282D4895DA3}" srcOrd="0" destOrd="0" parTransId="{C3C8C11A-C8F9-4DE9-AD31-580CFF59A62F}" sibTransId="{62857CF0-CB27-4C03-ACA1-85E71A5CEA8D}"/>
    <dgm:cxn modelId="{E4A6F6A2-9DCD-42FC-864A-FEB49899202D}" type="presOf" srcId="{8353142D-D70E-436D-B1E7-9351886E173E}" destId="{7F4768B5-E2B6-44FF-AAAD-5B635A515588}" srcOrd="0" destOrd="0" presId="urn:microsoft.com/office/officeart/2011/layout/ConvergingText"/>
    <dgm:cxn modelId="{E75917EF-F912-405F-A0F1-04FD3EB816BE}" srcId="{FF99E86A-BA1F-41FE-84F2-0282D4895DA3}" destId="{B091DF0C-6154-4C2D-BE65-1CF4D1075B6D}" srcOrd="4" destOrd="0" parTransId="{BF3032FB-CEA5-4285-965B-3C45732386CB}" sibTransId="{2BDE781A-E204-4729-A72F-0E8ADFB92F4B}"/>
    <dgm:cxn modelId="{7B9C3739-5A6B-4A30-96D4-2163D797AA22}" type="presOf" srcId="{DC96BC17-B9BF-4C12-A864-6E24A31D8ED6}" destId="{3D743EF7-690B-4EAA-B379-39A3F9C3F24D}" srcOrd="0" destOrd="0" presId="urn:microsoft.com/office/officeart/2011/layout/ConvergingText"/>
    <dgm:cxn modelId="{C34AB1CB-E47E-468F-AA49-528D23975E65}" srcId="{8522D4B4-B491-4856-AD57-D67B6C321C4F}" destId="{8353142D-D70E-436D-B1E7-9351886E173E}" srcOrd="1" destOrd="0" parTransId="{49FF97C6-7A90-424F-8CCD-21FF934FB9E1}" sibTransId="{D1F44441-C5D2-49A9-B61A-22FD1676EAA7}"/>
    <dgm:cxn modelId="{52681ADF-90FC-46F1-82A7-D0E10939C1BF}" type="presOf" srcId="{83085A46-3205-478E-B804-152EB23BCC36}" destId="{BC5FA536-9B9C-466B-B6C3-2D98AEE2839F}" srcOrd="0" destOrd="0" presId="urn:microsoft.com/office/officeart/2011/layout/ConvergingText"/>
    <dgm:cxn modelId="{B37B23A1-4AF7-46CF-829E-A64FCD35BF62}" type="presOf" srcId="{828E99B0-9FD6-49CE-B26C-09506656B1D9}" destId="{27B70F9B-DD2B-4316-95F5-21030C82AEB9}" srcOrd="0" destOrd="0" presId="urn:microsoft.com/office/officeart/2011/layout/ConvergingText"/>
    <dgm:cxn modelId="{2C4EEFC3-A40A-4A19-84D0-C62ED7A2B9E1}" type="presOf" srcId="{B091DF0C-6154-4C2D-BE65-1CF4D1075B6D}" destId="{A6674DAE-9B3E-43A9-A209-B1CE1437B2F5}" srcOrd="0" destOrd="0" presId="urn:microsoft.com/office/officeart/2011/layout/ConvergingText"/>
    <dgm:cxn modelId="{86ADF67A-AB61-4E5C-8122-BCE6CBDB81DF}" type="presOf" srcId="{FF99E86A-BA1F-41FE-84F2-0282D4895DA3}" destId="{37FF4164-33B3-43CD-B60C-9B880F4150A8}" srcOrd="0" destOrd="0" presId="urn:microsoft.com/office/officeart/2011/layout/ConvergingText"/>
    <dgm:cxn modelId="{BF6733F4-4B59-4C70-98DB-81D89C0BA516}" type="presOf" srcId="{63FEF05A-54DB-45BF-9E2E-CF84BC9E8F7C}" destId="{B5F086CF-F6EF-4843-A14F-FB64FF83788B}" srcOrd="0" destOrd="0" presId="urn:microsoft.com/office/officeart/2011/layout/ConvergingText"/>
    <dgm:cxn modelId="{F6B1A71C-F41F-4F67-82A9-E7C4E206E73E}" srcId="{FF99E86A-BA1F-41FE-84F2-0282D4895DA3}" destId="{828E99B0-9FD6-49CE-B26C-09506656B1D9}" srcOrd="3" destOrd="0" parTransId="{BFF2953E-BBED-43F7-B206-A931D4BEBD5A}" sibTransId="{82ACA8C3-4A71-44A7-9E3D-F704E055DDDD}"/>
    <dgm:cxn modelId="{ABA7D8A5-F49B-4AB2-A095-EAD7C2A82644}" type="presParOf" srcId="{3D75C5C9-BEA5-43CF-9044-4B9146AD5EAC}" destId="{A08C40CF-FFDA-4D8B-803B-EA18727E167F}" srcOrd="0" destOrd="0" presId="urn:microsoft.com/office/officeart/2011/layout/ConvergingText"/>
    <dgm:cxn modelId="{741D6120-C9DA-422D-9ECE-4435B754E2A8}" type="presParOf" srcId="{A08C40CF-FFDA-4D8B-803B-EA18727E167F}" destId="{292B10D2-B3B3-4D75-B140-5B48D120919C}" srcOrd="0" destOrd="0" presId="urn:microsoft.com/office/officeart/2011/layout/ConvergingText"/>
    <dgm:cxn modelId="{75E3C295-CFE2-4A23-9116-2D8D80B147D7}" type="presParOf" srcId="{A08C40CF-FFDA-4D8B-803B-EA18727E167F}" destId="{3159263F-2DE7-4216-BBA0-88B62857F534}" srcOrd="1" destOrd="0" presId="urn:microsoft.com/office/officeart/2011/layout/ConvergingText"/>
    <dgm:cxn modelId="{E7655EDA-B3A7-4D39-963D-16C912970261}" type="presParOf" srcId="{A08C40CF-FFDA-4D8B-803B-EA18727E167F}" destId="{6E795D43-CD1E-424A-8F62-12D5C8CF9DFA}" srcOrd="2" destOrd="0" presId="urn:microsoft.com/office/officeart/2011/layout/ConvergingText"/>
    <dgm:cxn modelId="{CDA8DC1E-CA36-40A3-9FE6-241F5A196E18}" type="presParOf" srcId="{A08C40CF-FFDA-4D8B-803B-EA18727E167F}" destId="{C348F4C1-AD6B-47CB-82E7-A27FF6F7EC29}" srcOrd="3" destOrd="0" presId="urn:microsoft.com/office/officeart/2011/layout/ConvergingText"/>
    <dgm:cxn modelId="{BDC3863F-6B9C-472A-B791-7B5BC33BCDCD}" type="presParOf" srcId="{A08C40CF-FFDA-4D8B-803B-EA18727E167F}" destId="{1C4D5FD9-3D43-42E1-86D4-5677E02828BF}" srcOrd="4" destOrd="0" presId="urn:microsoft.com/office/officeart/2011/layout/ConvergingText"/>
    <dgm:cxn modelId="{12C11B38-E6FC-4E32-821E-4F5F9BB9E12E}" type="presParOf" srcId="{A08C40CF-FFDA-4D8B-803B-EA18727E167F}" destId="{9FD80E82-28F9-4783-98E4-D618444A2312}" srcOrd="5" destOrd="0" presId="urn:microsoft.com/office/officeart/2011/layout/ConvergingText"/>
    <dgm:cxn modelId="{C37E7A07-0197-4EE5-9FC0-416C507AD3E8}" type="presParOf" srcId="{A08C40CF-FFDA-4D8B-803B-EA18727E167F}" destId="{0D564EA3-988C-4920-B998-6BB119D6DF14}" srcOrd="6" destOrd="0" presId="urn:microsoft.com/office/officeart/2011/layout/ConvergingText"/>
    <dgm:cxn modelId="{BC2D95D0-36A1-444C-A6F1-49F7F1CF273E}" type="presParOf" srcId="{A08C40CF-FFDA-4D8B-803B-EA18727E167F}" destId="{1D120B30-266C-4CA5-B01E-7E20450DB779}" srcOrd="7" destOrd="0" presId="urn:microsoft.com/office/officeart/2011/layout/ConvergingText"/>
    <dgm:cxn modelId="{A765159A-9334-4C12-B13B-D37AB3DCF4AC}" type="presParOf" srcId="{A08C40CF-FFDA-4D8B-803B-EA18727E167F}" destId="{7C448507-607A-4662-973F-02399B2C094A}" srcOrd="8" destOrd="0" presId="urn:microsoft.com/office/officeart/2011/layout/ConvergingText"/>
    <dgm:cxn modelId="{EC4842BC-2FE6-47E7-8BB8-9F3DF28332E0}" type="presParOf" srcId="{A08C40CF-FFDA-4D8B-803B-EA18727E167F}" destId="{7F42A73C-7A86-4C79-AF27-86D565848F1E}" srcOrd="9" destOrd="0" presId="urn:microsoft.com/office/officeart/2011/layout/ConvergingText"/>
    <dgm:cxn modelId="{550A8A2F-FBF0-443C-A2F9-929E1A1C0D9D}" type="presParOf" srcId="{A08C40CF-FFDA-4D8B-803B-EA18727E167F}" destId="{37FF4164-33B3-43CD-B60C-9B880F4150A8}" srcOrd="10" destOrd="0" presId="urn:microsoft.com/office/officeart/2011/layout/ConvergingText"/>
    <dgm:cxn modelId="{B6C66563-A7B4-4886-ACCB-207320E8752F}" type="presParOf" srcId="{A08C40CF-FFDA-4D8B-803B-EA18727E167F}" destId="{1FDEDE34-AFE8-4BCF-AF5D-029F53F81087}" srcOrd="11" destOrd="0" presId="urn:microsoft.com/office/officeart/2011/layout/ConvergingText"/>
    <dgm:cxn modelId="{38919FF9-AF5D-467D-92EB-2317662FCE1A}" type="presParOf" srcId="{A08C40CF-FFDA-4D8B-803B-EA18727E167F}" destId="{CAA8A329-A8DB-4185-8EB0-2DFB67829265}" srcOrd="12" destOrd="0" presId="urn:microsoft.com/office/officeart/2011/layout/ConvergingText"/>
    <dgm:cxn modelId="{09897C21-74DA-4BF8-8AC2-4F3B7BC95D35}" type="presParOf" srcId="{A08C40CF-FFDA-4D8B-803B-EA18727E167F}" destId="{491FD4B2-62D6-4637-9D33-DB7BACB4ADCC}" srcOrd="13" destOrd="0" presId="urn:microsoft.com/office/officeart/2011/layout/ConvergingText"/>
    <dgm:cxn modelId="{39711C80-D3FE-46CD-96B4-3EB584F02E3D}" type="presParOf" srcId="{A08C40CF-FFDA-4D8B-803B-EA18727E167F}" destId="{0056D7FB-3791-41E4-A0B0-93F5E99FCE41}" srcOrd="14" destOrd="0" presId="urn:microsoft.com/office/officeart/2011/layout/ConvergingText"/>
    <dgm:cxn modelId="{225EE817-E0C3-41F8-92A2-FA584132CD8E}" type="presParOf" srcId="{A08C40CF-FFDA-4D8B-803B-EA18727E167F}" destId="{7D9C0128-B2C1-499D-8884-81ECC6B155EF}" srcOrd="15" destOrd="0" presId="urn:microsoft.com/office/officeart/2011/layout/ConvergingText"/>
    <dgm:cxn modelId="{03D95B86-C0B2-460D-80D8-D85E0FDD7E23}" type="presParOf" srcId="{A08C40CF-FFDA-4D8B-803B-EA18727E167F}" destId="{ABCA4111-85A8-490C-9A21-63C9EC6A93D0}" srcOrd="16" destOrd="0" presId="urn:microsoft.com/office/officeart/2011/layout/ConvergingText"/>
    <dgm:cxn modelId="{6C3AEB81-1FB7-4872-BEAB-4432F6673AAA}" type="presParOf" srcId="{A08C40CF-FFDA-4D8B-803B-EA18727E167F}" destId="{FC9B3370-7E51-4696-A40F-6715A9E725D9}" srcOrd="17" destOrd="0" presId="urn:microsoft.com/office/officeart/2011/layout/ConvergingText"/>
    <dgm:cxn modelId="{CD09FCE1-4FFA-4378-A05C-D2364EAABBCA}" type="presParOf" srcId="{A08C40CF-FFDA-4D8B-803B-EA18727E167F}" destId="{E4377A4B-37B9-42BA-9F03-85310EF644CC}" srcOrd="18" destOrd="0" presId="urn:microsoft.com/office/officeart/2011/layout/ConvergingText"/>
    <dgm:cxn modelId="{E87B7E23-0FA3-4821-AAD2-9A95DE3EDA00}" type="presParOf" srcId="{A08C40CF-FFDA-4D8B-803B-EA18727E167F}" destId="{60E50C2C-D61F-49D1-AF45-7E2CC484DF9E}" srcOrd="19" destOrd="0" presId="urn:microsoft.com/office/officeart/2011/layout/ConvergingText"/>
    <dgm:cxn modelId="{D6DA1D91-793C-43ED-905A-C9E48A60FA8C}" type="presParOf" srcId="{A08C40CF-FFDA-4D8B-803B-EA18727E167F}" destId="{B5F086CF-F6EF-4843-A14F-FB64FF83788B}" srcOrd="20" destOrd="0" presId="urn:microsoft.com/office/officeart/2011/layout/ConvergingText"/>
    <dgm:cxn modelId="{4256AA71-A47F-4FBC-946E-B24CB26A2E3B}" type="presParOf" srcId="{A08C40CF-FFDA-4D8B-803B-EA18727E167F}" destId="{C8CD4677-DCBD-460C-AC7B-B7B77CAA5A50}" srcOrd="21" destOrd="0" presId="urn:microsoft.com/office/officeart/2011/layout/ConvergingText"/>
    <dgm:cxn modelId="{64C2D05B-8DD5-48F9-A679-ADDCD30FE07D}" type="presParOf" srcId="{A08C40CF-FFDA-4D8B-803B-EA18727E167F}" destId="{E69685A0-1146-4A04-8C03-150CC91B7E7D}" srcOrd="22" destOrd="0" presId="urn:microsoft.com/office/officeart/2011/layout/ConvergingText"/>
    <dgm:cxn modelId="{60EC83F1-2192-4BC8-BE9B-B892507AD7CC}" type="presParOf" srcId="{A08C40CF-FFDA-4D8B-803B-EA18727E167F}" destId="{F5B0A31C-10BA-4A84-A522-48723885C2B0}" srcOrd="23" destOrd="0" presId="urn:microsoft.com/office/officeart/2011/layout/ConvergingText"/>
    <dgm:cxn modelId="{7D107C32-A15E-4C88-A002-49972DBD0576}" type="presParOf" srcId="{A08C40CF-FFDA-4D8B-803B-EA18727E167F}" destId="{ED20AC88-30B0-4701-802A-BED0BBCFC589}" srcOrd="24" destOrd="0" presId="urn:microsoft.com/office/officeart/2011/layout/ConvergingText"/>
    <dgm:cxn modelId="{DEED8BEE-F5CE-4163-B206-F29DCAC0ABAE}" type="presParOf" srcId="{A08C40CF-FFDA-4D8B-803B-EA18727E167F}" destId="{DE818CAF-EF7D-4D1B-819B-E5AA7F9D8469}" srcOrd="25" destOrd="0" presId="urn:microsoft.com/office/officeart/2011/layout/ConvergingText"/>
    <dgm:cxn modelId="{722C0D9E-27E2-40F7-A235-06AF597104CF}" type="presParOf" srcId="{A08C40CF-FFDA-4D8B-803B-EA18727E167F}" destId="{11D896C1-1CF7-4E3C-B756-99022DE5FD7C}" srcOrd="26" destOrd="0" presId="urn:microsoft.com/office/officeart/2011/layout/ConvergingText"/>
    <dgm:cxn modelId="{4B1B8D63-4761-4530-9188-568D9618EA3F}" type="presParOf" srcId="{A08C40CF-FFDA-4D8B-803B-EA18727E167F}" destId="{713B36AE-B816-4637-8DCF-615F276B916E}" srcOrd="27" destOrd="0" presId="urn:microsoft.com/office/officeart/2011/layout/ConvergingText"/>
    <dgm:cxn modelId="{F05054CA-62EE-4295-84B8-C71671266A8E}" type="presParOf" srcId="{A08C40CF-FFDA-4D8B-803B-EA18727E167F}" destId="{3D743EF7-690B-4EAA-B379-39A3F9C3F24D}" srcOrd="28" destOrd="0" presId="urn:microsoft.com/office/officeart/2011/layout/ConvergingText"/>
    <dgm:cxn modelId="{6C50C7AF-1B21-4963-BDDA-51E9A10EF093}" type="presParOf" srcId="{A08C40CF-FFDA-4D8B-803B-EA18727E167F}" destId="{B5664BED-ADF0-4852-B52D-085DBB0E74FA}" srcOrd="29" destOrd="0" presId="urn:microsoft.com/office/officeart/2011/layout/ConvergingText"/>
    <dgm:cxn modelId="{C128013E-F4E5-4BDF-B13A-0EA4B94F7C38}" type="presParOf" srcId="{A08C40CF-FFDA-4D8B-803B-EA18727E167F}" destId="{65659B46-9E40-44E9-93B3-66B96738562B}" srcOrd="30" destOrd="0" presId="urn:microsoft.com/office/officeart/2011/layout/ConvergingText"/>
    <dgm:cxn modelId="{7A0DCA6D-D949-4A50-8197-F2F6FE6CFB8F}" type="presParOf" srcId="{A08C40CF-FFDA-4D8B-803B-EA18727E167F}" destId="{4D6BB4CF-CCD1-4594-AEE2-72345837F055}" srcOrd="31" destOrd="0" presId="urn:microsoft.com/office/officeart/2011/layout/ConvergingText"/>
    <dgm:cxn modelId="{8499BE6B-1E8B-4962-A843-DE99E08A9310}" type="presParOf" srcId="{A08C40CF-FFDA-4D8B-803B-EA18727E167F}" destId="{4BC21608-7269-4B60-AF66-73E41ABBF8B1}" srcOrd="32" destOrd="0" presId="urn:microsoft.com/office/officeart/2011/layout/ConvergingText"/>
    <dgm:cxn modelId="{8159812D-7A30-4C62-ACFB-5A393F944526}" type="presParOf" srcId="{A08C40CF-FFDA-4D8B-803B-EA18727E167F}" destId="{11B4A79A-1A59-4D51-A91A-5C0F9E785369}" srcOrd="33" destOrd="0" presId="urn:microsoft.com/office/officeart/2011/layout/ConvergingText"/>
    <dgm:cxn modelId="{A2365298-E865-4DC3-924D-050C1130D481}" type="presParOf" srcId="{A08C40CF-FFDA-4D8B-803B-EA18727E167F}" destId="{1CB2E87F-D167-4871-B3D1-08DFB1FD2821}" srcOrd="34" destOrd="0" presId="urn:microsoft.com/office/officeart/2011/layout/ConvergingText"/>
    <dgm:cxn modelId="{0700821F-5EFF-43D3-A51F-6E7EE8DC3FF1}" type="presParOf" srcId="{A08C40CF-FFDA-4D8B-803B-EA18727E167F}" destId="{6AB14700-990D-4078-8A00-0E991625891C}" srcOrd="35" destOrd="0" presId="urn:microsoft.com/office/officeart/2011/layout/ConvergingText"/>
    <dgm:cxn modelId="{452C2BCB-B3FD-409A-9B3F-01D2440D4973}" type="presParOf" srcId="{A08C40CF-FFDA-4D8B-803B-EA18727E167F}" destId="{BC5FA536-9B9C-466B-B6C3-2D98AEE2839F}" srcOrd="36" destOrd="0" presId="urn:microsoft.com/office/officeart/2011/layout/ConvergingText"/>
    <dgm:cxn modelId="{B6F2752F-037B-49C0-8DCD-9A4B21ADE2C8}" type="presParOf" srcId="{A08C40CF-FFDA-4D8B-803B-EA18727E167F}" destId="{D873C884-9707-413D-A80A-E687C5464BB9}" srcOrd="37" destOrd="0" presId="urn:microsoft.com/office/officeart/2011/layout/ConvergingText"/>
    <dgm:cxn modelId="{1BA273E2-E431-4FC5-9413-86A4EA36359B}" type="presParOf" srcId="{A08C40CF-FFDA-4D8B-803B-EA18727E167F}" destId="{F5366995-F126-40E8-9D1B-064075DD8C8D}" srcOrd="38" destOrd="0" presId="urn:microsoft.com/office/officeart/2011/layout/ConvergingText"/>
    <dgm:cxn modelId="{7A519A2E-720D-46AC-B833-7A7BDA00FAFE}" type="presParOf" srcId="{A08C40CF-FFDA-4D8B-803B-EA18727E167F}" destId="{E8DBBF90-9E2C-4224-8D12-7963E7C8857B}" srcOrd="39" destOrd="0" presId="urn:microsoft.com/office/officeart/2011/layout/ConvergingText"/>
    <dgm:cxn modelId="{128556C6-7F54-4A30-A29B-1AB3541D5539}" type="presParOf" srcId="{A08C40CF-FFDA-4D8B-803B-EA18727E167F}" destId="{7231BA21-98BF-4E56-8EF6-9D995112AC22}" srcOrd="40" destOrd="0" presId="urn:microsoft.com/office/officeart/2011/layout/ConvergingText"/>
    <dgm:cxn modelId="{E828F6BE-5973-4DEC-8F17-0C27E9265CCA}" type="presParOf" srcId="{A08C40CF-FFDA-4D8B-803B-EA18727E167F}" destId="{94E4C46B-36ED-4F97-B3F2-FD5DC043F4B4}" srcOrd="41" destOrd="0" presId="urn:microsoft.com/office/officeart/2011/layout/ConvergingText"/>
    <dgm:cxn modelId="{77E8B1D4-6C56-4444-81ED-72F0A5E727D9}" type="presParOf" srcId="{A08C40CF-FFDA-4D8B-803B-EA18727E167F}" destId="{B585EE9B-F1BB-45B6-A1E5-FE638789BC8A}" srcOrd="42" destOrd="0" presId="urn:microsoft.com/office/officeart/2011/layout/ConvergingText"/>
    <dgm:cxn modelId="{17C2D6AB-41BD-4F9A-9FA0-A48D9AD448BC}" type="presParOf" srcId="{A08C40CF-FFDA-4D8B-803B-EA18727E167F}" destId="{9D04F0F2-A833-4E5D-A32A-93728797FFC2}" srcOrd="43" destOrd="0" presId="urn:microsoft.com/office/officeart/2011/layout/ConvergingText"/>
    <dgm:cxn modelId="{524C79E4-B03A-4A44-B1B0-29C6C0756C0F}" type="presParOf" srcId="{A08C40CF-FFDA-4D8B-803B-EA18727E167F}" destId="{FA8177D8-8630-43B0-B154-360149E327A1}" srcOrd="44" destOrd="0" presId="urn:microsoft.com/office/officeart/2011/layout/ConvergingText"/>
    <dgm:cxn modelId="{12934DE8-FA2B-4629-AA4E-BA13C3D27A59}" type="presParOf" srcId="{A08C40CF-FFDA-4D8B-803B-EA18727E167F}" destId="{27B70F9B-DD2B-4316-95F5-21030C82AEB9}" srcOrd="45" destOrd="0" presId="urn:microsoft.com/office/officeart/2011/layout/ConvergingText"/>
    <dgm:cxn modelId="{C304AC26-EF6D-42C2-88A8-DF4A868774D9}" type="presParOf" srcId="{A08C40CF-FFDA-4D8B-803B-EA18727E167F}" destId="{28976F7F-4D85-4AA7-85AA-38CA19C7F9AE}" srcOrd="46" destOrd="0" presId="urn:microsoft.com/office/officeart/2011/layout/ConvergingText"/>
    <dgm:cxn modelId="{4677F270-C1BD-4742-87ED-941DB415EDC7}" type="presParOf" srcId="{A08C40CF-FFDA-4D8B-803B-EA18727E167F}" destId="{F915584B-99EC-471E-906E-12CA2BF79849}" srcOrd="47" destOrd="0" presId="urn:microsoft.com/office/officeart/2011/layout/ConvergingText"/>
    <dgm:cxn modelId="{2C261EDB-8A2F-4DA2-B232-AAC1D2F656FE}" type="presParOf" srcId="{A08C40CF-FFDA-4D8B-803B-EA18727E167F}" destId="{E7C1CC2F-0FD2-42F6-91CB-90C88C1C61AC}" srcOrd="48" destOrd="0" presId="urn:microsoft.com/office/officeart/2011/layout/ConvergingText"/>
    <dgm:cxn modelId="{A2A6F6BF-A868-4948-80B0-FECA95DF753E}" type="presParOf" srcId="{A08C40CF-FFDA-4D8B-803B-EA18727E167F}" destId="{1E2D6314-3F5F-4FFE-B229-865A61E30E68}" srcOrd="49" destOrd="0" presId="urn:microsoft.com/office/officeart/2011/layout/ConvergingText"/>
    <dgm:cxn modelId="{BCFA14D6-24E9-4580-B5AE-A8847562A71B}" type="presParOf" srcId="{A08C40CF-FFDA-4D8B-803B-EA18727E167F}" destId="{46643F54-25A1-42F9-B340-0104C257FAA9}" srcOrd="50" destOrd="0" presId="urn:microsoft.com/office/officeart/2011/layout/ConvergingText"/>
    <dgm:cxn modelId="{5CE9DBA6-86A7-44B6-B6CE-AC697A94C0A5}" type="presParOf" srcId="{A08C40CF-FFDA-4D8B-803B-EA18727E167F}" destId="{B0A45521-FF24-4A7D-A51E-94F7E66C906C}" srcOrd="51" destOrd="0" presId="urn:microsoft.com/office/officeart/2011/layout/ConvergingText"/>
    <dgm:cxn modelId="{7FC53554-D570-4C7E-83A1-5B9C0FB545F5}" type="presParOf" srcId="{A08C40CF-FFDA-4D8B-803B-EA18727E167F}" destId="{A4FA49C2-F437-4DA0-8BC4-359DED6DDEBA}" srcOrd="52" destOrd="0" presId="urn:microsoft.com/office/officeart/2011/layout/ConvergingText"/>
    <dgm:cxn modelId="{B76F42CB-68D2-4200-837D-0DC8DAC62AAE}" type="presParOf" srcId="{A08C40CF-FFDA-4D8B-803B-EA18727E167F}" destId="{6B458459-E1E0-4742-8C97-8C17DCB01B35}" srcOrd="53" destOrd="0" presId="urn:microsoft.com/office/officeart/2011/layout/ConvergingText"/>
    <dgm:cxn modelId="{88311EC7-E6CA-43F5-B656-1C1715C671F7}" type="presParOf" srcId="{A08C40CF-FFDA-4D8B-803B-EA18727E167F}" destId="{FC0A8C4B-43E4-4156-A190-8B0F9AC19978}" srcOrd="54" destOrd="0" presId="urn:microsoft.com/office/officeart/2011/layout/ConvergingText"/>
    <dgm:cxn modelId="{31145CF2-DC64-4AAF-B6F7-6DE3EA652321}" type="presParOf" srcId="{A08C40CF-FFDA-4D8B-803B-EA18727E167F}" destId="{A6674DAE-9B3E-43A9-A209-B1CE1437B2F5}" srcOrd="55" destOrd="0" presId="urn:microsoft.com/office/officeart/2011/layout/ConvergingText"/>
    <dgm:cxn modelId="{63303EAB-CBD9-49CA-8153-FD533605ED7D}" type="presParOf" srcId="{3D75C5C9-BEA5-43CF-9044-4B9146AD5EAC}" destId="{F659F5A7-55C1-4553-BA9B-4509C1CF2CEE}" srcOrd="1" destOrd="0" presId="urn:microsoft.com/office/officeart/2011/layout/ConvergingText"/>
    <dgm:cxn modelId="{94D54113-32CF-4CEF-8778-35A1DDC96633}" type="presParOf" srcId="{3D75C5C9-BEA5-43CF-9044-4B9146AD5EAC}" destId="{73898DE5-22B4-4067-B9E8-C0908B2C80EA}" srcOrd="2" destOrd="0" presId="urn:microsoft.com/office/officeart/2011/layout/ConvergingText"/>
    <dgm:cxn modelId="{7EB8A973-5D08-491C-AA6B-35E659AC0136}" type="presParOf" srcId="{73898DE5-22B4-4067-B9E8-C0908B2C80EA}" destId="{43C49976-73C3-4015-B394-7DE76DC198A6}" srcOrd="0" destOrd="0" presId="urn:microsoft.com/office/officeart/2011/layout/ConvergingText"/>
    <dgm:cxn modelId="{F4407C57-3482-47A2-B9D2-CE9BA27935CA}" type="presParOf" srcId="{73898DE5-22B4-4067-B9E8-C0908B2C80EA}" destId="{83934C5B-AED0-40FB-9400-A3210A412AF9}" srcOrd="1" destOrd="0" presId="urn:microsoft.com/office/officeart/2011/layout/ConvergingText"/>
    <dgm:cxn modelId="{9F8A8538-D7E8-457F-AFD1-DFEA180C64BE}" type="presParOf" srcId="{73898DE5-22B4-4067-B9E8-C0908B2C80EA}" destId="{6EB0F445-FB9F-44A2-AF1C-1F3A9B993794}" srcOrd="2" destOrd="0" presId="urn:microsoft.com/office/officeart/2011/layout/ConvergingText"/>
    <dgm:cxn modelId="{BFAB7969-83B7-432C-93C3-0854CA10FF61}" type="presParOf" srcId="{73898DE5-22B4-4067-B9E8-C0908B2C80EA}" destId="{DD98E785-C3C4-49BB-B4D7-9569B08BB80B}" srcOrd="3" destOrd="0" presId="urn:microsoft.com/office/officeart/2011/layout/ConvergingText"/>
    <dgm:cxn modelId="{5C7561D3-7CF5-4C7D-9039-9394F20E17AE}" type="presParOf" srcId="{73898DE5-22B4-4067-B9E8-C0908B2C80EA}" destId="{DC914127-EF1F-4562-81B9-B9017C71F490}" srcOrd="4" destOrd="0" presId="urn:microsoft.com/office/officeart/2011/layout/ConvergingText"/>
    <dgm:cxn modelId="{9D99A30D-056C-4BF3-916C-3D58D4470B32}" type="presParOf" srcId="{73898DE5-22B4-4067-B9E8-C0908B2C80EA}" destId="{10DADE51-7DC1-40B3-9A54-FC19B86BBC4A}" srcOrd="5" destOrd="0" presId="urn:microsoft.com/office/officeart/2011/layout/ConvergingText"/>
    <dgm:cxn modelId="{881940E0-FA0E-47BE-BC3B-55331DB57962}" type="presParOf" srcId="{73898DE5-22B4-4067-B9E8-C0908B2C80EA}" destId="{AA6C66B8-A1C2-4A47-BDB8-825E5C8B31B5}" srcOrd="6" destOrd="0" presId="urn:microsoft.com/office/officeart/2011/layout/ConvergingText"/>
    <dgm:cxn modelId="{F28324F4-4B25-4C46-8D88-B215A75B6272}" type="presParOf" srcId="{73898DE5-22B4-4067-B9E8-C0908B2C80EA}" destId="{3CD51405-FC28-401B-8DF2-DBCC288F7E34}" srcOrd="7" destOrd="0" presId="urn:microsoft.com/office/officeart/2011/layout/ConvergingText"/>
    <dgm:cxn modelId="{4D3334A6-F381-417F-BFCE-AF300C2299EA}" type="presParOf" srcId="{73898DE5-22B4-4067-B9E8-C0908B2C80EA}" destId="{E6E5FE22-69DD-458B-8A6E-5881A25FA079}" srcOrd="8" destOrd="0" presId="urn:microsoft.com/office/officeart/2011/layout/ConvergingText"/>
    <dgm:cxn modelId="{E474DADC-1010-4EFD-A043-C479043C3F84}" type="presParOf" srcId="{73898DE5-22B4-4067-B9E8-C0908B2C80EA}" destId="{A787EB66-6732-496D-979D-A5C16DC1C6A6}" srcOrd="9" destOrd="0" presId="urn:microsoft.com/office/officeart/2011/layout/ConvergingText"/>
    <dgm:cxn modelId="{47DBE26D-8C82-427F-9511-3291CFA8483A}" type="presParOf" srcId="{73898DE5-22B4-4067-B9E8-C0908B2C80EA}" destId="{7F4768B5-E2B6-44FF-AAAD-5B635A515588}" srcOrd="10"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type="parTrans" cxnId="{D4E0DE75-85F0-42B6-9C03-C6B718D2882C}">
      <dgm:prSet/>
      <dgm:spPr/>
      <dgm:t>
        <a:bodyPr/>
        <a:lstStyle/>
        <a:p>
          <a:endParaRPr lang="zh-CN" altLang="en-US"/>
        </a:p>
      </dgm:t>
    </dgm:pt>
    <dgm:pt modelId="{AB077233-8C25-4942-8203-6F2588614007}" type="sibTrans" cxnId="{D4E0DE75-85F0-42B6-9C03-C6B718D2882C}">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type="parTrans" cxnId="{AB45A653-115F-4B7F-AFC5-512C91C0B0AC}">
      <dgm:prSet/>
      <dgm:spPr/>
      <dgm:t>
        <a:bodyPr/>
        <a:lstStyle/>
        <a:p>
          <a:endParaRPr lang="zh-CN" altLang="en-US"/>
        </a:p>
      </dgm:t>
    </dgm:pt>
    <dgm:pt modelId="{D37A23FA-0D19-4E27-B29C-9BD5FBFF9F2A}" type="sibTrans" cxnId="{AB45A653-115F-4B7F-AFC5-512C91C0B0AC}">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type="parTrans" cxnId="{48C741AD-144D-4ED1-8082-228BA1FFF28E}">
      <dgm:prSet/>
      <dgm:spPr/>
      <dgm:t>
        <a:bodyPr/>
        <a:lstStyle/>
        <a:p>
          <a:endParaRPr lang="zh-CN" altLang="en-US"/>
        </a:p>
      </dgm:t>
    </dgm:pt>
    <dgm:pt modelId="{E078A413-74F3-411F-9B3C-423D1AB21F31}" type="sibTrans" cxnId="{48C741AD-144D-4ED1-8082-228BA1FFF28E}">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type="parTrans" cxnId="{9598C550-DF80-458A-9082-8F1BD47A4E3E}">
      <dgm:prSet/>
      <dgm:spPr/>
      <dgm:t>
        <a:bodyPr/>
        <a:lstStyle/>
        <a:p>
          <a:endParaRPr lang="zh-CN" altLang="en-US"/>
        </a:p>
      </dgm:t>
    </dgm:pt>
    <dgm:pt modelId="{19A386C1-633F-476E-A2E6-02661FA8AFE4}" type="sibTrans" cxnId="{9598C550-DF80-458A-9082-8F1BD47A4E3E}">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type="parTrans" cxnId="{94C20B78-2AD2-4CB2-8F2F-CB912AD38B38}">
      <dgm:prSet/>
      <dgm:spPr/>
      <dgm:t>
        <a:bodyPr/>
        <a:lstStyle/>
        <a:p>
          <a:endParaRPr lang="zh-CN" altLang="en-US"/>
        </a:p>
      </dgm:t>
    </dgm:pt>
    <dgm:pt modelId="{2F0ED1AE-1DE1-4A47-80D1-B892164A2392}" type="sibTrans" cxnId="{94C20B78-2AD2-4CB2-8F2F-CB912AD38B38}">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type="parTrans" cxnId="{7BC37CC5-DC9D-426F-8A0E-AC1ACB8D60CE}">
      <dgm:prSet/>
      <dgm:spPr/>
      <dgm:t>
        <a:bodyPr/>
        <a:lstStyle/>
        <a:p>
          <a:endParaRPr lang="zh-CN" altLang="en-US"/>
        </a:p>
      </dgm:t>
    </dgm:pt>
    <dgm:pt modelId="{00E1ED23-834D-44B3-96D1-D22A60A3FA03}" type="sibTrans" cxnId="{7BC37CC5-DC9D-426F-8A0E-AC1ACB8D60CE}">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10D2-B3B3-4D75-B140-5B48D120919C}">
      <dsp:nvSpPr>
        <dsp:cNvPr id="0" name=""/>
        <dsp:cNvSpPr/>
      </dsp:nvSpPr>
      <dsp:spPr>
        <a:xfrm>
          <a:off x="6871985"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159263F-2DE7-4216-BBA0-88B62857F534}">
      <dsp:nvSpPr>
        <dsp:cNvPr id="0" name=""/>
        <dsp:cNvSpPr/>
      </dsp:nvSpPr>
      <dsp:spPr>
        <a:xfrm>
          <a:off x="6715652"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795D43-CD1E-424A-8F62-12D5C8CF9DFA}">
      <dsp:nvSpPr>
        <dsp:cNvPr id="0" name=""/>
        <dsp:cNvSpPr/>
      </dsp:nvSpPr>
      <dsp:spPr>
        <a:xfrm>
          <a:off x="6559319"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348F4C1-AD6B-47CB-82E7-A27FF6F7EC29}">
      <dsp:nvSpPr>
        <dsp:cNvPr id="0" name=""/>
        <dsp:cNvSpPr/>
      </dsp:nvSpPr>
      <dsp:spPr>
        <a:xfrm>
          <a:off x="6403283"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4D5FD9-3D43-42E1-86D4-5677E02828BF}">
      <dsp:nvSpPr>
        <dsp:cNvPr id="0" name=""/>
        <dsp:cNvSpPr/>
      </dsp:nvSpPr>
      <dsp:spPr>
        <a:xfrm>
          <a:off x="6246950"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FD80E82-28F9-4783-98E4-D618444A2312}">
      <dsp:nvSpPr>
        <dsp:cNvPr id="0" name=""/>
        <dsp:cNvSpPr/>
      </dsp:nvSpPr>
      <dsp:spPr>
        <a:xfrm>
          <a:off x="6005334" y="208424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D564EA3-988C-4920-B998-6BB119D6DF14}">
      <dsp:nvSpPr>
        <dsp:cNvPr id="0" name=""/>
        <dsp:cNvSpPr/>
      </dsp:nvSpPr>
      <dsp:spPr>
        <a:xfrm>
          <a:off x="6732890" y="195062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D120B30-266C-4CA5-B01E-7E20450DB779}">
      <dsp:nvSpPr>
        <dsp:cNvPr id="0" name=""/>
        <dsp:cNvSpPr/>
      </dsp:nvSpPr>
      <dsp:spPr>
        <a:xfrm>
          <a:off x="6732890" y="230451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C448507-607A-4662-973F-02399B2C094A}">
      <dsp:nvSpPr>
        <dsp:cNvPr id="0" name=""/>
        <dsp:cNvSpPr/>
      </dsp:nvSpPr>
      <dsp:spPr>
        <a:xfrm>
          <a:off x="6808977" y="2027402"/>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2A73C-7A86-4C79-AF27-86D565848F1E}">
      <dsp:nvSpPr>
        <dsp:cNvPr id="0" name=""/>
        <dsp:cNvSpPr/>
      </dsp:nvSpPr>
      <dsp:spPr>
        <a:xfrm>
          <a:off x="6814029" y="2228408"/>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7FF4164-33B3-43CD-B60C-9B880F4150A8}">
      <dsp:nvSpPr>
        <dsp:cNvPr id="0" name=""/>
        <dsp:cNvSpPr/>
      </dsp:nvSpPr>
      <dsp:spPr>
        <a:xfrm>
          <a:off x="0" y="1151017"/>
          <a:ext cx="1459551" cy="145970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solidFill>
                <a:schemeClr val="tx1"/>
              </a:solidFill>
              <a:latin typeface="微软雅黑" pitchFamily="34" charset="-122"/>
              <a:ea typeface="微软雅黑" pitchFamily="34" charset="-122"/>
            </a:rPr>
            <a:t>任命项目经理</a:t>
          </a:r>
        </a:p>
      </dsp:txBody>
      <dsp:txXfrm>
        <a:off x="213746" y="1364786"/>
        <a:ext cx="1032059" cy="1032170"/>
      </dsp:txXfrm>
    </dsp:sp>
    <dsp:sp modelId="{1FDEDE34-AFE8-4BCF-AF5D-029F53F81087}">
      <dsp:nvSpPr>
        <dsp:cNvPr id="0" name=""/>
        <dsp:cNvSpPr/>
      </dsp:nvSpPr>
      <dsp:spPr>
        <a:xfrm>
          <a:off x="6270400" y="150137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AA8A329-A8DB-4185-8EB0-2DFB67829265}">
      <dsp:nvSpPr>
        <dsp:cNvPr id="0" name=""/>
        <dsp:cNvSpPr/>
      </dsp:nvSpPr>
      <dsp:spPr>
        <a:xfrm>
          <a:off x="6163222" y="1399979"/>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91FD4B2-62D6-4637-9D33-DB7BACB4ADCC}">
      <dsp:nvSpPr>
        <dsp:cNvPr id="0" name=""/>
        <dsp:cNvSpPr/>
      </dsp:nvSpPr>
      <dsp:spPr>
        <a:xfrm>
          <a:off x="6043149" y="1274854"/>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056D7FB-3791-41E4-A0B0-93F5E99FCE41}">
      <dsp:nvSpPr>
        <dsp:cNvPr id="0" name=""/>
        <dsp:cNvSpPr/>
      </dsp:nvSpPr>
      <dsp:spPr>
        <a:xfrm>
          <a:off x="59239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D9C0128-B2C1-499D-8884-81ECC6B155EF}">
      <dsp:nvSpPr>
        <dsp:cNvPr id="0" name=""/>
        <dsp:cNvSpPr/>
      </dsp:nvSpPr>
      <dsp:spPr>
        <a:xfrm>
          <a:off x="5741776"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BCA4111-85A8-490C-9A21-63C9EC6A93D0}">
      <dsp:nvSpPr>
        <dsp:cNvPr id="0" name=""/>
        <dsp:cNvSpPr/>
      </dsp:nvSpPr>
      <dsp:spPr>
        <a:xfrm>
          <a:off x="5559289"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9B3370-7E51-4696-A40F-6715A9E725D9}">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4377A4B-37B9-42BA-9F03-85310EF644CC}">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0E50C2C-D61F-49D1-AF45-7E2CC484DF9E}">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F086CF-F6EF-4843-A14F-FB64FF83788B}">
      <dsp:nvSpPr>
        <dsp:cNvPr id="0" name=""/>
        <dsp:cNvSpPr/>
      </dsp:nvSpPr>
      <dsp:spPr>
        <a:xfrm>
          <a:off x="2587761" y="98190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r>
            <a:rPr lang="zh-CN" altLang="en-US" sz="2400" kern="1200" dirty="0">
              <a:latin typeface="微软雅黑" pitchFamily="34" charset="-122"/>
              <a:ea typeface="微软雅黑" pitchFamily="34" charset="-122"/>
            </a:rPr>
            <a:t>组建核心团队</a:t>
          </a:r>
        </a:p>
      </dsp:txBody>
      <dsp:txXfrm>
        <a:off x="2587761" y="981900"/>
        <a:ext cx="2375430" cy="373970"/>
      </dsp:txXfrm>
    </dsp:sp>
    <dsp:sp modelId="{C8CD4677-DCBD-460C-AC7B-B7B77CAA5A50}">
      <dsp:nvSpPr>
        <dsp:cNvPr id="0" name=""/>
        <dsp:cNvSpPr/>
      </dsp:nvSpPr>
      <dsp:spPr>
        <a:xfrm>
          <a:off x="5859357" y="166410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9685A0-1146-4A04-8C03-150CC91B7E7D}">
      <dsp:nvSpPr>
        <dsp:cNvPr id="0" name=""/>
        <dsp:cNvSpPr/>
      </dsp:nvSpPr>
      <dsp:spPr>
        <a:xfrm>
          <a:off x="575009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B0A31C-10BA-4A84-A522-48723885C2B0}">
      <dsp:nvSpPr>
        <dsp:cNvPr id="0" name=""/>
        <dsp:cNvSpPr/>
      </dsp:nvSpPr>
      <dsp:spPr>
        <a:xfrm>
          <a:off x="556790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D20AC88-30B0-4701-802A-BED0BBCFC589}">
      <dsp:nvSpPr>
        <dsp:cNvPr id="0" name=""/>
        <dsp:cNvSpPr/>
      </dsp:nvSpPr>
      <dsp:spPr>
        <a:xfrm>
          <a:off x="538571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E818CAF-EF7D-4D1B-819B-E5AA7F9D8469}">
      <dsp:nvSpPr>
        <dsp:cNvPr id="0" name=""/>
        <dsp:cNvSpPr/>
      </dsp:nvSpPr>
      <dsp:spPr>
        <a:xfrm>
          <a:off x="520352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D896C1-1CF7-4E3C-B756-99022DE5FD7C}">
      <dsp:nvSpPr>
        <dsp:cNvPr id="0" name=""/>
        <dsp:cNvSpPr/>
      </dsp:nvSpPr>
      <dsp:spPr>
        <a:xfrm>
          <a:off x="5021039"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13B36AE-B816-4637-8DCF-615F276B916E}">
      <dsp:nvSpPr>
        <dsp:cNvPr id="0" name=""/>
        <dsp:cNvSpPr/>
      </dsp:nvSpPr>
      <dsp:spPr>
        <a:xfrm>
          <a:off x="853416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D743EF7-690B-4EAA-B379-39A3F9C3F24D}">
      <dsp:nvSpPr>
        <dsp:cNvPr id="0" name=""/>
        <dsp:cNvSpPr/>
      </dsp:nvSpPr>
      <dsp:spPr>
        <a:xfrm>
          <a:off x="2908602" y="1532853"/>
          <a:ext cx="2202241" cy="26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r>
            <a:rPr lang="zh-CN" altLang="en-US" sz="2400" kern="1200" dirty="0">
              <a:latin typeface="微软雅黑" pitchFamily="34" charset="-122"/>
              <a:ea typeface="微软雅黑" pitchFamily="34" charset="-122"/>
            </a:rPr>
            <a:t>制定里程碑进度</a:t>
          </a:r>
        </a:p>
      </dsp:txBody>
      <dsp:txXfrm>
        <a:off x="2908602" y="1532853"/>
        <a:ext cx="2202241" cy="264289"/>
      </dsp:txXfrm>
    </dsp:sp>
    <dsp:sp modelId="{B5664BED-ADF0-4852-B52D-085DBB0E74FA}">
      <dsp:nvSpPr>
        <dsp:cNvPr id="0" name=""/>
        <dsp:cNvSpPr/>
      </dsp:nvSpPr>
      <dsp:spPr>
        <a:xfrm>
          <a:off x="5682219" y="2084250"/>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5659B46-9E40-44E9-93B3-66B96738562B}">
      <dsp:nvSpPr>
        <dsp:cNvPr id="0" name=""/>
        <dsp:cNvSpPr/>
      </dsp:nvSpPr>
      <dsp:spPr>
        <a:xfrm>
          <a:off x="551351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D6BB4CF-CCD1-4594-AEE2-72345837F055}">
      <dsp:nvSpPr>
        <dsp:cNvPr id="0" name=""/>
        <dsp:cNvSpPr/>
      </dsp:nvSpPr>
      <dsp:spPr>
        <a:xfrm>
          <a:off x="5344999"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BC21608-7269-4B60-AF66-73E41ABBF8B1}">
      <dsp:nvSpPr>
        <dsp:cNvPr id="0" name=""/>
        <dsp:cNvSpPr/>
      </dsp:nvSpPr>
      <dsp:spPr>
        <a:xfrm>
          <a:off x="5176183"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B4A79A-1A59-4D51-A91A-5C0F9E785369}">
      <dsp:nvSpPr>
        <dsp:cNvPr id="0" name=""/>
        <dsp:cNvSpPr/>
      </dsp:nvSpPr>
      <dsp:spPr>
        <a:xfrm>
          <a:off x="5007664"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B2E87F-D167-4871-B3D1-08DFB1FD2821}">
      <dsp:nvSpPr>
        <dsp:cNvPr id="0" name=""/>
        <dsp:cNvSpPr/>
      </dsp:nvSpPr>
      <dsp:spPr>
        <a:xfrm>
          <a:off x="483884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C5FA536-9B9C-466B-B6C3-2D98AEE2839F}">
      <dsp:nvSpPr>
        <dsp:cNvPr id="0" name=""/>
        <dsp:cNvSpPr/>
      </dsp:nvSpPr>
      <dsp:spPr>
        <a:xfrm>
          <a:off x="3112104" y="2000627"/>
          <a:ext cx="1796401"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r>
            <a:rPr lang="zh-CN" altLang="en-US" sz="2400" kern="1200" dirty="0">
              <a:latin typeface="微软雅黑" pitchFamily="34" charset="-122"/>
              <a:ea typeface="微软雅黑" pitchFamily="34" charset="-122"/>
            </a:rPr>
            <a:t>干系人分析</a:t>
          </a:r>
        </a:p>
      </dsp:txBody>
      <dsp:txXfrm>
        <a:off x="3112104" y="2000627"/>
        <a:ext cx="1796401" cy="373970"/>
      </dsp:txXfrm>
    </dsp:sp>
    <dsp:sp modelId="{D873C884-9707-413D-A80A-E687C5464BB9}">
      <dsp:nvSpPr>
        <dsp:cNvPr id="0" name=""/>
        <dsp:cNvSpPr/>
      </dsp:nvSpPr>
      <dsp:spPr>
        <a:xfrm>
          <a:off x="5859357" y="2497678"/>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366995-F126-40E8-9D1B-064075DD8C8D}">
      <dsp:nvSpPr>
        <dsp:cNvPr id="0" name=""/>
        <dsp:cNvSpPr/>
      </dsp:nvSpPr>
      <dsp:spPr>
        <a:xfrm>
          <a:off x="575009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8DBBF90-9E2C-4224-8D12-7963E7C8857B}">
      <dsp:nvSpPr>
        <dsp:cNvPr id="0" name=""/>
        <dsp:cNvSpPr/>
      </dsp:nvSpPr>
      <dsp:spPr>
        <a:xfrm>
          <a:off x="556790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231BA21-98BF-4E56-8EF6-9D995112AC22}">
      <dsp:nvSpPr>
        <dsp:cNvPr id="0" name=""/>
        <dsp:cNvSpPr/>
      </dsp:nvSpPr>
      <dsp:spPr>
        <a:xfrm>
          <a:off x="538571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4E4C46B-36ED-4F97-B3F2-FD5DC043F4B4}">
      <dsp:nvSpPr>
        <dsp:cNvPr id="0" name=""/>
        <dsp:cNvSpPr/>
      </dsp:nvSpPr>
      <dsp:spPr>
        <a:xfrm>
          <a:off x="520352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85EE9B-F1BB-45B6-A1E5-FE638789BC8A}">
      <dsp:nvSpPr>
        <dsp:cNvPr id="0" name=""/>
        <dsp:cNvSpPr/>
      </dsp:nvSpPr>
      <dsp:spPr>
        <a:xfrm>
          <a:off x="5021039"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D04F0F2-A833-4E5D-A32A-93728797FFC2}">
      <dsp:nvSpPr>
        <dsp:cNvPr id="0" name=""/>
        <dsp:cNvSpPr/>
      </dsp:nvSpPr>
      <dsp:spPr>
        <a:xfrm>
          <a:off x="483884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27B70F9B-DD2B-4316-95F5-21030C82AEB9}">
      <dsp:nvSpPr>
        <dsp:cNvPr id="0" name=""/>
        <dsp:cNvSpPr/>
      </dsp:nvSpPr>
      <dsp:spPr>
        <a:xfrm>
          <a:off x="2375779" y="2507772"/>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r>
            <a:rPr lang="en-US" altLang="zh-CN" sz="2400" kern="1200" dirty="0">
              <a:latin typeface="微软雅黑" pitchFamily="34" charset="-122"/>
              <a:ea typeface="微软雅黑" pitchFamily="34" charset="-122"/>
            </a:rPr>
            <a:t>[</a:t>
          </a:r>
          <a:r>
            <a:rPr lang="zh-CN" altLang="en-US" sz="2400" kern="1200" dirty="0">
              <a:latin typeface="微软雅黑" pitchFamily="34" charset="-122"/>
              <a:ea typeface="微软雅黑" pitchFamily="34" charset="-122"/>
            </a:rPr>
            <a:t>确定项目发起人</a:t>
          </a:r>
          <a:r>
            <a:rPr lang="en-US" altLang="zh-CN" sz="2400" kern="1200" dirty="0">
              <a:latin typeface="微软雅黑" pitchFamily="34" charset="-122"/>
              <a:ea typeface="微软雅黑" pitchFamily="34" charset="-122"/>
            </a:rPr>
            <a:t>]</a:t>
          </a:r>
          <a:endParaRPr lang="zh-CN" altLang="en-US" sz="2400" kern="1200" dirty="0">
            <a:latin typeface="微软雅黑" pitchFamily="34" charset="-122"/>
            <a:ea typeface="微软雅黑" pitchFamily="34" charset="-122"/>
          </a:endParaRPr>
        </a:p>
      </dsp:txBody>
      <dsp:txXfrm>
        <a:off x="2375779" y="2507772"/>
        <a:ext cx="2375430" cy="373970"/>
      </dsp:txXfrm>
    </dsp:sp>
    <dsp:sp modelId="{28976F7F-4D85-4AA7-85AA-38CA19C7F9AE}">
      <dsp:nvSpPr>
        <dsp:cNvPr id="0" name=""/>
        <dsp:cNvSpPr/>
      </dsp:nvSpPr>
      <dsp:spPr>
        <a:xfrm>
          <a:off x="6270400" y="265279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915584B-99EC-471E-906E-12CA2BF79849}">
      <dsp:nvSpPr>
        <dsp:cNvPr id="0" name=""/>
        <dsp:cNvSpPr/>
      </dsp:nvSpPr>
      <dsp:spPr>
        <a:xfrm>
          <a:off x="6184621" y="2826047"/>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7C1CC2F-0FD2-42F6-91CB-90C88C1C61AC}">
      <dsp:nvSpPr>
        <dsp:cNvPr id="0" name=""/>
        <dsp:cNvSpPr/>
      </dsp:nvSpPr>
      <dsp:spPr>
        <a:xfrm>
          <a:off x="6062170" y="29639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E2D6314-3F5F-4FFE-B229-865A61E30E68}">
      <dsp:nvSpPr>
        <dsp:cNvPr id="0" name=""/>
        <dsp:cNvSpPr/>
      </dsp:nvSpPr>
      <dsp:spPr>
        <a:xfrm>
          <a:off x="592396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6643F54-25A1-42F9-B340-0104C257FAA9}">
      <dsp:nvSpPr>
        <dsp:cNvPr id="0" name=""/>
        <dsp:cNvSpPr/>
      </dsp:nvSpPr>
      <dsp:spPr>
        <a:xfrm>
          <a:off x="5741776"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0A45521-FF24-4A7D-A51E-94F7E66C906C}">
      <dsp:nvSpPr>
        <dsp:cNvPr id="0" name=""/>
        <dsp:cNvSpPr/>
      </dsp:nvSpPr>
      <dsp:spPr>
        <a:xfrm>
          <a:off x="5559289"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4FA49C2-F437-4DA0-8BC4-359DED6DDEBA}">
      <dsp:nvSpPr>
        <dsp:cNvPr id="0" name=""/>
        <dsp:cNvSpPr/>
      </dsp:nvSpPr>
      <dsp:spPr>
        <a:xfrm>
          <a:off x="5377098"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B458459-E1E0-4742-8C97-8C17DCB01B35}">
      <dsp:nvSpPr>
        <dsp:cNvPr id="0" name=""/>
        <dsp:cNvSpPr/>
      </dsp:nvSpPr>
      <dsp:spPr>
        <a:xfrm>
          <a:off x="519490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0A8C4B-43E4-4156-A190-8B0F9AC19978}">
      <dsp:nvSpPr>
        <dsp:cNvPr id="0" name=""/>
        <dsp:cNvSpPr/>
      </dsp:nvSpPr>
      <dsp:spPr>
        <a:xfrm>
          <a:off x="501271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6674DAE-9B3E-43A9-A209-B1CE1437B2F5}">
      <dsp:nvSpPr>
        <dsp:cNvPr id="0" name=""/>
        <dsp:cNvSpPr/>
      </dsp:nvSpPr>
      <dsp:spPr>
        <a:xfrm>
          <a:off x="2540830" y="300839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r>
            <a:rPr lang="zh-CN" altLang="en-US" sz="2400" kern="1200" dirty="0">
              <a:latin typeface="微软雅黑" pitchFamily="34" charset="-122"/>
              <a:ea typeface="微软雅黑" pitchFamily="34" charset="-122"/>
            </a:rPr>
            <a:t>制定项目章程</a:t>
          </a:r>
        </a:p>
      </dsp:txBody>
      <dsp:txXfrm>
        <a:off x="2540830" y="3008390"/>
        <a:ext cx="2375430" cy="373970"/>
      </dsp:txXfrm>
    </dsp:sp>
    <dsp:sp modelId="{43C49976-73C3-4015-B394-7DE76DC198A6}">
      <dsp:nvSpPr>
        <dsp:cNvPr id="0" name=""/>
        <dsp:cNvSpPr/>
      </dsp:nvSpPr>
      <dsp:spPr>
        <a:xfrm>
          <a:off x="290079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83934C5B-AED0-40FB-9400-A3210A412AF9}">
      <dsp:nvSpPr>
        <dsp:cNvPr id="0" name=""/>
        <dsp:cNvSpPr/>
      </dsp:nvSpPr>
      <dsp:spPr>
        <a:xfrm>
          <a:off x="2663912"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B0F445-FB9F-44A2-AF1C-1F3A9B993794}">
      <dsp:nvSpPr>
        <dsp:cNvPr id="0" name=""/>
        <dsp:cNvSpPr/>
      </dsp:nvSpPr>
      <dsp:spPr>
        <a:xfrm>
          <a:off x="2427035"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D98E785-C3C4-49BB-B4D7-9569B08BB80B}">
      <dsp:nvSpPr>
        <dsp:cNvPr id="0" name=""/>
        <dsp:cNvSpPr/>
      </dsp:nvSpPr>
      <dsp:spPr>
        <a:xfrm>
          <a:off x="2190157"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C914127-EF1F-4562-81B9-B9017C71F490}">
      <dsp:nvSpPr>
        <dsp:cNvPr id="0" name=""/>
        <dsp:cNvSpPr/>
      </dsp:nvSpPr>
      <dsp:spPr>
        <a:xfrm>
          <a:off x="195328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0DADE51-7DC1-40B3-9A54-FC19B86BBC4A}">
      <dsp:nvSpPr>
        <dsp:cNvPr id="0" name=""/>
        <dsp:cNvSpPr/>
      </dsp:nvSpPr>
      <dsp:spPr>
        <a:xfrm>
          <a:off x="1576713" y="1778457"/>
          <a:ext cx="279081" cy="27887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A6C66B8-A1C2-4A47-BDB8-825E5C8B31B5}">
      <dsp:nvSpPr>
        <dsp:cNvPr id="0" name=""/>
        <dsp:cNvSpPr/>
      </dsp:nvSpPr>
      <dsp:spPr>
        <a:xfrm>
          <a:off x="2673423" y="15601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CD51405-FC28-401B-8DF2-DBCC288F7E34}">
      <dsp:nvSpPr>
        <dsp:cNvPr id="0" name=""/>
        <dsp:cNvSpPr/>
      </dsp:nvSpPr>
      <dsp:spPr>
        <a:xfrm>
          <a:off x="2673423" y="213834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E5FE22-69DD-458B-8A6E-5881A25FA079}">
      <dsp:nvSpPr>
        <dsp:cNvPr id="0" name=""/>
        <dsp:cNvSpPr/>
      </dsp:nvSpPr>
      <dsp:spPr>
        <a:xfrm>
          <a:off x="2797955" y="1685449"/>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787EB66-6732-496D-979D-A5C16DC1C6A6}">
      <dsp:nvSpPr>
        <dsp:cNvPr id="0" name=""/>
        <dsp:cNvSpPr/>
      </dsp:nvSpPr>
      <dsp:spPr>
        <a:xfrm>
          <a:off x="2806277" y="20137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768B5-E2B6-44FF-AAAD-5B635A515588}">
      <dsp:nvSpPr>
        <dsp:cNvPr id="0" name=""/>
        <dsp:cNvSpPr/>
      </dsp:nvSpPr>
      <dsp:spPr>
        <a:xfrm>
          <a:off x="7070442" y="1419455"/>
          <a:ext cx="1411457" cy="1411327"/>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a:solidFill>
                <a:schemeClr val="tx1"/>
              </a:solidFill>
              <a:latin typeface="微软雅黑" pitchFamily="34" charset="-122"/>
              <a:ea typeface="微软雅黑" pitchFamily="34" charset="-122"/>
            </a:rPr>
            <a:t>项目启动大会</a:t>
          </a:r>
          <a:endParaRPr lang="zh-CN" altLang="en-US" sz="2400" kern="1200" dirty="0">
            <a:solidFill>
              <a:schemeClr val="tx1"/>
            </a:solidFill>
            <a:latin typeface="微软雅黑" pitchFamily="34" charset="-122"/>
            <a:ea typeface="微软雅黑" pitchFamily="34" charset="-122"/>
          </a:endParaRPr>
        </a:p>
      </dsp:txBody>
      <dsp:txXfrm>
        <a:off x="7277145" y="1626139"/>
        <a:ext cx="998051" cy="997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汇聚文本"/>
  <dgm:desc val="用于显示合并为一个整体的多个步骤或部分。限制为一个包含文本的级别 1 形状，最多五个级别 2 形状。"/>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EA86A4B5-776F-49C1-8046-01AC5D0258F9}" type="slidenum">
              <a:rPr lang="en-US" altLang="zh-CN"/>
              <a:pPr>
                <a:defRPr/>
              </a:pPr>
              <a:t>‹#›</a:t>
            </a:fld>
            <a:endParaRPr lang="en-US" altLang="zh-CN"/>
          </a:p>
        </p:txBody>
      </p:sp>
    </p:spTree>
    <p:extLst>
      <p:ext uri="{BB962C8B-B14F-4D97-AF65-F5344CB8AC3E}">
        <p14:creationId xmlns:p14="http://schemas.microsoft.com/office/powerpoint/2010/main" val="1718861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cs typeface="Arial"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cs typeface="Arial" pitchFamily="34" charset="0"/>
              </a:defRPr>
            </a:lvl1pPr>
          </a:lstStyle>
          <a:p>
            <a:pPr>
              <a:defRPr/>
            </a:pPr>
            <a:fld id="{AD744E2D-6CE4-438C-B9A0-AF7F3BF83E59}" type="slidenum">
              <a:rPr lang="de-DE" altLang="zh-CN"/>
              <a:pPr>
                <a:defRPr/>
              </a:pPr>
              <a:t>‹#›</a:t>
            </a:fld>
            <a:endParaRPr lang="de-DE" altLang="zh-CN"/>
          </a:p>
        </p:txBody>
      </p:sp>
    </p:spTree>
    <p:extLst>
      <p:ext uri="{BB962C8B-B14F-4D97-AF65-F5344CB8AC3E}">
        <p14:creationId xmlns:p14="http://schemas.microsoft.com/office/powerpoint/2010/main" val="1146280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a:t>
            </a:fld>
            <a:endParaRPr lang="de-DE" altLang="zh-CN"/>
          </a:p>
        </p:txBody>
      </p:sp>
    </p:spTree>
    <p:extLst>
      <p:ext uri="{BB962C8B-B14F-4D97-AF65-F5344CB8AC3E}">
        <p14:creationId xmlns:p14="http://schemas.microsoft.com/office/powerpoint/2010/main" val="390200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凡客代言人：韩寒和王珞丹</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18</a:t>
            </a:fld>
            <a:endParaRPr lang="de-DE" altLang="zh-CN"/>
          </a:p>
        </p:txBody>
      </p:sp>
    </p:spTree>
    <p:extLst>
      <p:ext uri="{BB962C8B-B14F-4D97-AF65-F5344CB8AC3E}">
        <p14:creationId xmlns:p14="http://schemas.microsoft.com/office/powerpoint/2010/main" val="42431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22</a:t>
            </a:fld>
            <a:endParaRPr lang="de-DE" altLang="zh-CN"/>
          </a:p>
        </p:txBody>
      </p:sp>
    </p:spTree>
    <p:extLst>
      <p:ext uri="{BB962C8B-B14F-4D97-AF65-F5344CB8AC3E}">
        <p14:creationId xmlns:p14="http://schemas.microsoft.com/office/powerpoint/2010/main" val="26301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32</a:t>
            </a:fld>
            <a:endParaRPr lang="de-DE" altLang="zh-CN"/>
          </a:p>
        </p:txBody>
      </p:sp>
    </p:spTree>
    <p:extLst>
      <p:ext uri="{BB962C8B-B14F-4D97-AF65-F5344CB8AC3E}">
        <p14:creationId xmlns:p14="http://schemas.microsoft.com/office/powerpoint/2010/main" val="223478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33</a:t>
            </a:fld>
            <a:endParaRPr lang="de-DE" altLang="zh-CN"/>
          </a:p>
        </p:txBody>
      </p:sp>
    </p:spTree>
    <p:extLst>
      <p:ext uri="{BB962C8B-B14F-4D97-AF65-F5344CB8AC3E}">
        <p14:creationId xmlns:p14="http://schemas.microsoft.com/office/powerpoint/2010/main" val="302871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35</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37</a:t>
            </a:fld>
            <a:endParaRPr lang="de-DE" altLang="zh-CN"/>
          </a:p>
        </p:txBody>
      </p:sp>
    </p:spTree>
    <p:extLst>
      <p:ext uri="{BB962C8B-B14F-4D97-AF65-F5344CB8AC3E}">
        <p14:creationId xmlns:p14="http://schemas.microsoft.com/office/powerpoint/2010/main" val="746379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41</a:t>
            </a:fld>
            <a:endParaRPr lang="de-DE" altLang="zh-CN"/>
          </a:p>
        </p:txBody>
      </p:sp>
    </p:spTree>
    <p:extLst>
      <p:ext uri="{BB962C8B-B14F-4D97-AF65-F5344CB8AC3E}">
        <p14:creationId xmlns:p14="http://schemas.microsoft.com/office/powerpoint/2010/main" val="191033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45</a:t>
            </a:fld>
            <a:endParaRPr lang="de-DE" altLang="zh-CN"/>
          </a:p>
        </p:txBody>
      </p:sp>
    </p:spTree>
    <p:extLst>
      <p:ext uri="{BB962C8B-B14F-4D97-AF65-F5344CB8AC3E}">
        <p14:creationId xmlns:p14="http://schemas.microsoft.com/office/powerpoint/2010/main" val="227273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p>
        </p:txBody>
      </p:sp>
      <p:sp>
        <p:nvSpPr>
          <p:cNvPr id="4" name="灯片编号占位符 3"/>
          <p:cNvSpPr>
            <a:spLocks noGrp="1"/>
          </p:cNvSpPr>
          <p:nvPr>
            <p:ph type="sldNum" sz="quarter" idx="10"/>
          </p:nvPr>
        </p:nvSpPr>
        <p:spPr/>
        <p:txBody>
          <a:bodyPr/>
          <a:lstStyle/>
          <a:p>
            <a:fld id="{02A7D30C-7197-4668-B0FC-2219D9FE5964}" type="slidenum">
              <a:rPr lang="zh-CN" altLang="en-US" smtClean="0"/>
              <a:pPr/>
              <a:t>48</a:t>
            </a:fld>
            <a:endParaRPr lang="zh-CN" altLang="en-US"/>
          </a:p>
        </p:txBody>
      </p:sp>
    </p:spTree>
    <p:extLst>
      <p:ext uri="{BB962C8B-B14F-4D97-AF65-F5344CB8AC3E}">
        <p14:creationId xmlns:p14="http://schemas.microsoft.com/office/powerpoint/2010/main" val="154340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49</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a:t>
            </a:fld>
            <a:endParaRPr lang="de-DE" altLang="zh-CN"/>
          </a:p>
        </p:txBody>
      </p:sp>
    </p:spTree>
    <p:extLst>
      <p:ext uri="{BB962C8B-B14F-4D97-AF65-F5344CB8AC3E}">
        <p14:creationId xmlns:p14="http://schemas.microsoft.com/office/powerpoint/2010/main" val="204648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72</a:t>
            </a:fld>
            <a:endParaRPr lang="de-DE" altLang="zh-CN"/>
          </a:p>
        </p:txBody>
      </p:sp>
    </p:spTree>
    <p:extLst>
      <p:ext uri="{BB962C8B-B14F-4D97-AF65-F5344CB8AC3E}">
        <p14:creationId xmlns:p14="http://schemas.microsoft.com/office/powerpoint/2010/main" val="49819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6</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10</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13</a:t>
            </a:fld>
            <a:endParaRPr lang="de-DE" altLang="zh-CN"/>
          </a:p>
        </p:txBody>
      </p:sp>
    </p:spTree>
    <p:extLst>
      <p:ext uri="{BB962C8B-B14F-4D97-AF65-F5344CB8AC3E}">
        <p14:creationId xmlns:p14="http://schemas.microsoft.com/office/powerpoint/2010/main" val="271119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14</a:t>
            </a:fld>
            <a:endParaRPr lang="de-DE" altLang="zh-CN"/>
          </a:p>
        </p:txBody>
      </p:sp>
    </p:spTree>
    <p:extLst>
      <p:ext uri="{BB962C8B-B14F-4D97-AF65-F5344CB8AC3E}">
        <p14:creationId xmlns:p14="http://schemas.microsoft.com/office/powerpoint/2010/main" val="958306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15</a:t>
            </a:fld>
            <a:endParaRPr lang="de-DE" altLang="zh-CN"/>
          </a:p>
        </p:txBody>
      </p:sp>
    </p:spTree>
    <p:extLst>
      <p:ext uri="{BB962C8B-B14F-4D97-AF65-F5344CB8AC3E}">
        <p14:creationId xmlns:p14="http://schemas.microsoft.com/office/powerpoint/2010/main" val="88157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阿里巴巴：</a:t>
            </a:r>
            <a:r>
              <a:rPr lang="zh-CN" altLang="en-US" i="1" dirty="0">
                <a:effectLst/>
              </a:rPr>
              <a:t>让天下没有难做的生意</a:t>
            </a:r>
            <a:endParaRPr lang="en-US" altLang="zh-CN" dirty="0"/>
          </a:p>
          <a:p>
            <a:r>
              <a:rPr lang="zh-CN" altLang="en-US" dirty="0"/>
              <a:t>可汗学院：用视频再造教育</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16</a:t>
            </a:fld>
            <a:endParaRPr lang="de-DE" altLang="zh-CN"/>
          </a:p>
        </p:txBody>
      </p:sp>
    </p:spTree>
    <p:extLst>
      <p:ext uri="{BB962C8B-B14F-4D97-AF65-F5344CB8AC3E}">
        <p14:creationId xmlns:p14="http://schemas.microsoft.com/office/powerpoint/2010/main" val="120755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SCRUM</a:t>
            </a:r>
            <a:r>
              <a:rPr lang="zh-CN" altLang="en-US" dirty="0"/>
              <a:t>课上呼应</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17</a:t>
            </a:fld>
            <a:endParaRPr lang="de-DE" altLang="zh-CN"/>
          </a:p>
        </p:txBody>
      </p:sp>
    </p:spTree>
    <p:extLst>
      <p:ext uri="{BB962C8B-B14F-4D97-AF65-F5344CB8AC3E}">
        <p14:creationId xmlns:p14="http://schemas.microsoft.com/office/powerpoint/2010/main" val="3341062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863600" y="4271963"/>
            <a:ext cx="7485063" cy="1081087"/>
          </a:xfrm>
        </p:spPr>
        <p:txBody>
          <a:bodyPr anchor="b"/>
          <a:lstStyle>
            <a:lvl1pPr>
              <a:lnSpc>
                <a:spcPct val="110000"/>
              </a:lnSpc>
              <a:defRPr sz="3200">
                <a:solidFill>
                  <a:schemeClr val="tx1"/>
                </a:solidFill>
              </a:defRPr>
            </a:lvl1pPr>
          </a:lstStyle>
          <a:p>
            <a:r>
              <a:rPr lang="de-DE" dirty="0"/>
              <a:t>Titelmasterformat durch Klicken bearbeiten</a:t>
            </a:r>
          </a:p>
        </p:txBody>
      </p:sp>
      <p:sp>
        <p:nvSpPr>
          <p:cNvPr id="111630" name="Rectangle 12"/>
          <p:cNvSpPr>
            <a:spLocks noGrp="1" noChangeArrowheads="1"/>
          </p:cNvSpPr>
          <p:nvPr>
            <p:ph type="subTitle" idx="1"/>
          </p:nvPr>
        </p:nvSpPr>
        <p:spPr bwMode="gray">
          <a:xfrm>
            <a:off x="863600" y="5284788"/>
            <a:ext cx="7510463" cy="800100"/>
          </a:xfrm>
        </p:spPr>
        <p:txBody>
          <a:bodyPr tIns="45720" bIns="45720"/>
          <a:lstStyle>
            <a:lvl1pPr marL="0" indent="0">
              <a:buFont typeface="Wingdings" charset="2"/>
              <a:buNone/>
              <a:defRPr sz="2400"/>
            </a:lvl1pPr>
          </a:lstStyle>
          <a:p>
            <a:r>
              <a:rPr lang="de-DE" dirty="0"/>
              <a:t>Formatvorlage des Untertitelmasters durch Klicken bearbeiten</a:t>
            </a:r>
          </a:p>
        </p:txBody>
      </p:sp>
      <p:sp>
        <p:nvSpPr>
          <p:cNvPr id="5"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5462081" y="6269850"/>
            <a:ext cx="3653413"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252413"/>
            <a:ext cx="2130425" cy="5549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252413"/>
            <a:ext cx="6242050" cy="5549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dirty="0"/>
              <a:t>Textmasterformate durch Klicken bearbeiten</a:t>
            </a:r>
          </a:p>
          <a:p>
            <a:pPr lvl="1"/>
            <a:r>
              <a:rPr lang="de-DE" altLang="zh-CN" dirty="0"/>
              <a:t>Zweite Ebene</a:t>
            </a:r>
          </a:p>
          <a:p>
            <a:pPr lvl="2"/>
            <a:r>
              <a:rPr lang="de-DE" altLang="zh-CN" dirty="0"/>
              <a:t>Dritte Ebene</a:t>
            </a:r>
          </a:p>
          <a:p>
            <a:pPr lvl="3"/>
            <a:r>
              <a:rPr lang="de-DE" altLang="zh-CN" dirty="0"/>
              <a:t>Vierte Ebene</a:t>
            </a:r>
          </a:p>
          <a:p>
            <a:pPr lvl="4"/>
            <a:r>
              <a:rPr lang="de-DE" altLang="zh-CN" dirty="0"/>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charset="0"/>
                <a:cs typeface="+mn-cs"/>
              </a:defRPr>
            </a:lvl1pPr>
          </a:lstStyle>
          <a:p>
            <a:pPr>
              <a:defRPr/>
            </a:pPr>
            <a:endParaRPr lang="zh-CN"/>
          </a:p>
        </p:txBody>
      </p:sp>
      <p:sp>
        <p:nvSpPr>
          <p:cNvPr id="1028" name="Rectangle 7"/>
          <p:cNvSpPr>
            <a:spLocks noGrp="1" noChangeArrowheads="1"/>
          </p:cNvSpPr>
          <p:nvPr>
            <p:ph type="title"/>
          </p:nvPr>
        </p:nvSpPr>
        <p:spPr bwMode="gray">
          <a:xfrm>
            <a:off x="300038" y="25241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10597" name="Rectangle 5"/>
          <p:cNvSpPr>
            <a:spLocks noChangeArrowheads="1"/>
          </p:cNvSpPr>
          <p:nvPr/>
        </p:nvSpPr>
        <p:spPr bwMode="gray">
          <a:xfrm>
            <a:off x="219075" y="6365875"/>
            <a:ext cx="1343025" cy="247650"/>
          </a:xfrm>
          <a:prstGeom prst="rect">
            <a:avLst/>
          </a:prstGeom>
          <a:noFill/>
          <a:ln w="9525">
            <a:noFill/>
            <a:miter lim="800000"/>
            <a:headEnd/>
            <a:tailEnd/>
          </a:ln>
        </p:spPr>
        <p:txBody>
          <a:bodyPr/>
          <a:lstStyle/>
          <a:p>
            <a:pPr>
              <a:defRPr/>
            </a:pPr>
            <a:r>
              <a:rPr lang="de-DE" altLang="zh-CN" sz="1000">
                <a:latin typeface="Arial" pitchFamily="34" charset="0"/>
                <a:ea typeface="宋体" pitchFamily="2" charset="-122"/>
                <a:cs typeface="Arial" pitchFamily="34" charset="0"/>
              </a:rPr>
              <a:t>Page </a:t>
            </a:r>
            <a:r>
              <a:rPr lang="de-DE" altLang="zh-CN" sz="1000">
                <a:latin typeface="Arial" pitchFamily="34" charset="0"/>
                <a:ea typeface="宋体" pitchFamily="2" charset="-122"/>
                <a:cs typeface="Arial" pitchFamily="34" charset="0"/>
                <a:sym typeface="Wingdings" pitchFamily="2" charset="2"/>
              </a:rPr>
              <a:t></a:t>
            </a:r>
            <a:r>
              <a:rPr lang="de-DE" altLang="zh-CN" sz="1000">
                <a:latin typeface="Arial" pitchFamily="34" charset="0"/>
                <a:ea typeface="宋体" pitchFamily="2" charset="-122"/>
                <a:cs typeface="Arial" pitchFamily="34" charset="0"/>
              </a:rPr>
              <a:t> </a:t>
            </a:r>
            <a:fld id="{32D91C8F-FAEA-4B44-9189-5505FEED48C3}" type="slidenum">
              <a:rPr lang="de-DE" altLang="zh-CN" sz="1000">
                <a:latin typeface="Arial" pitchFamily="34" charset="0"/>
                <a:ea typeface="宋体" pitchFamily="2" charset="-122"/>
                <a:cs typeface="Arial" pitchFamily="34" charset="0"/>
              </a:rPr>
              <a:pPr>
                <a:defRPr/>
              </a:pPr>
              <a:t>‹#›</a:t>
            </a:fld>
            <a:endParaRPr lang="de-DE" altLang="zh-CN" sz="1000">
              <a:latin typeface="Arial" pitchFamily="34" charset="0"/>
              <a:ea typeface="宋体" pitchFamily="2" charset="-122"/>
              <a:cs typeface="Arial" pitchFamily="34" charset="0"/>
            </a:endParaRPr>
          </a:p>
        </p:txBody>
      </p:sp>
      <p:pic>
        <p:nvPicPr>
          <p:cNvPr id="7" name="图片 6" descr="软件学院LOGO1.png"/>
          <p:cNvPicPr>
            <a:picLocks noChangeAspect="1"/>
          </p:cNvPicPr>
          <p:nvPr/>
        </p:nvPicPr>
        <p:blipFill>
          <a:blip r:embed="rId14" cstate="print"/>
          <a:stretch>
            <a:fillRect/>
          </a:stretch>
        </p:blipFill>
        <p:spPr>
          <a:xfrm>
            <a:off x="6627100" y="6443496"/>
            <a:ext cx="2224653" cy="343090"/>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微软雅黑" pitchFamily="34" charset="-122"/>
          <a:ea typeface="微软雅黑" pitchFamily="34" charset="-122"/>
          <a:cs typeface="+mn-cs"/>
        </a:defRPr>
      </a:lvl1pPr>
      <a:lvl2pPr marL="444500" indent="-2619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2pPr>
      <a:lvl3pPr marL="720725" indent="-2746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3pPr>
      <a:lvl4pPr marL="9874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4pPr>
      <a:lvl5pPr marL="12541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20844;&#24320;&#25307;&#26631;&#27969;&#31243;&#2227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hyperlink" Target="http://www.zgbdh.com/" TargetMode="Externa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36kr.com/p/141719.html" TargetMode="Externa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hyperlink" Target="http://blog.sina.com.cn/s/blog_604f5cca0102dzyu.html?tj=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hyperlink" Target="../&#21442;&#32771;&#36164;&#26009;/&#39134;&#34892;&#27773;&#36710;.f4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36kr.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041047" y="360351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373743" y="21431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什么样的解决方案才是用户真正需要的？</a:t>
            </a:r>
          </a:p>
        </p:txBody>
      </p:sp>
      <p:sp>
        <p:nvSpPr>
          <p:cNvPr id="3" name="内容占位符 2"/>
          <p:cNvSpPr>
            <a:spLocks noGrp="1"/>
          </p:cNvSpPr>
          <p:nvPr>
            <p:ph idx="1"/>
          </p:nvPr>
        </p:nvSpPr>
        <p:spPr>
          <a:xfrm>
            <a:off x="295275" y="1489075"/>
            <a:ext cx="8524875" cy="4895396"/>
          </a:xfrm>
        </p:spPr>
        <p:txBody>
          <a:bodyPr/>
          <a:lstStyle/>
          <a:p>
            <a:r>
              <a:rPr lang="zh-CN" altLang="en-US" sz="2400" dirty="0"/>
              <a:t>解决客户“</a:t>
            </a:r>
            <a:r>
              <a:rPr lang="zh-CN" altLang="en-US" sz="2400" dirty="0">
                <a:solidFill>
                  <a:srgbClr val="FF0000"/>
                </a:solidFill>
              </a:rPr>
              <a:t>开源节流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a:t>
            </a:r>
            <a:r>
              <a:rPr lang="en-US" altLang="zh-CN" sz="2200" dirty="0"/>
              <a:t>CRM</a:t>
            </a:r>
            <a:r>
              <a:rPr lang="zh-CN" altLang="en-US" sz="2200" dirty="0"/>
              <a:t>系统</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ERP</a:t>
            </a:r>
            <a:r>
              <a:rPr lang="zh-CN" altLang="en-US" sz="2200" dirty="0"/>
              <a:t>系统</a:t>
            </a:r>
            <a:endParaRPr lang="en-US" altLang="zh-CN" sz="2200" dirty="0"/>
          </a:p>
          <a:p>
            <a:pPr lvl="1"/>
            <a:r>
              <a:rPr lang="en-US" altLang="zh-CN" sz="2200" dirty="0"/>
              <a:t>……</a:t>
            </a:r>
          </a:p>
        </p:txBody>
      </p:sp>
    </p:spTree>
    <p:extLst>
      <p:ext uri="{BB962C8B-B14F-4D97-AF65-F5344CB8AC3E}">
        <p14:creationId xmlns:p14="http://schemas.microsoft.com/office/powerpoint/2010/main" val="1006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承接外部项目的方式</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招投标（议标、邀请招标、公开招标）</a:t>
            </a:r>
          </a:p>
          <a:p>
            <a:r>
              <a:rPr lang="zh-CN" altLang="en-US" sz="2400" dirty="0"/>
              <a:t>客户关系好，内定</a:t>
            </a:r>
            <a:endParaRPr lang="en-US" altLang="zh-CN" sz="2400" dirty="0">
              <a:hlinkClick r:id="rId2" action="ppaction://hlinkfile"/>
            </a:endParaRPr>
          </a:p>
          <a:p>
            <a:r>
              <a:rPr lang="zh-CN" altLang="en-US" sz="2400" dirty="0"/>
              <a:t>业务人员主动拓展</a:t>
            </a:r>
            <a:endParaRPr lang="en-US" altLang="zh-CN" sz="2400" dirty="0">
              <a:hlinkClick r:id="rId2" action="ppaction://hlinkfile"/>
            </a:endParaRPr>
          </a:p>
          <a:p>
            <a:endParaRPr lang="zh-CN" altLang="en-US" sz="2400" dirty="0"/>
          </a:p>
        </p:txBody>
      </p:sp>
    </p:spTree>
    <p:extLst>
      <p:ext uri="{BB962C8B-B14F-4D97-AF65-F5344CB8AC3E}">
        <p14:creationId xmlns:p14="http://schemas.microsoft.com/office/powerpoint/2010/main" val="373909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2"/>
          </p:cNvPr>
          <p:cNvPicPr>
            <a:picLocks noChangeAspect="1" noChangeArrowheads="1"/>
          </p:cNvPicPr>
          <p:nvPr/>
        </p:nvPicPr>
        <p:blipFill>
          <a:blip r:embed="rId3" cstate="print"/>
          <a:srcRect/>
          <a:stretch>
            <a:fillRect/>
          </a:stretch>
        </p:blipFill>
        <p:spPr bwMode="auto">
          <a:xfrm>
            <a:off x="3000364" y="1017968"/>
            <a:ext cx="3500462" cy="2625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1426" name="Rectangle 2"/>
          <p:cNvSpPr>
            <a:spLocks noGrp="1"/>
          </p:cNvSpPr>
          <p:nvPr>
            <p:ph type="title" idx="4294967295"/>
          </p:nvPr>
        </p:nvSpPr>
        <p:spPr bwMode="auto">
          <a:xfrm>
            <a:off x="381000" y="304800"/>
            <a:ext cx="635124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0" y="2071678"/>
            <a:ext cx="2643206" cy="707886"/>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kumimoji="0" lang="zh-CN"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以游客为中心</a:t>
            </a:r>
            <a:r>
              <a:rPr kumimoji="0" lang="zh-CN" altLang="en-US"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打造人性化信息平台</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pic>
        <p:nvPicPr>
          <p:cNvPr id="1028" name="Picture 4" descr="D:\北戴河\after\food.jpg"/>
          <p:cNvPicPr>
            <a:picLocks noChangeAspect="1" noChangeArrowheads="1"/>
          </p:cNvPicPr>
          <p:nvPr/>
        </p:nvPicPr>
        <p:blipFill>
          <a:blip r:embed="rId4" cstate="print"/>
          <a:srcRect/>
          <a:stretch>
            <a:fillRect/>
          </a:stretch>
        </p:blipFill>
        <p:spPr bwMode="auto">
          <a:xfrm>
            <a:off x="195818" y="4429132"/>
            <a:ext cx="1304348"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descr="D:\北戴河\after\hotel.jpg"/>
          <p:cNvPicPr>
            <a:picLocks noChangeArrowheads="1"/>
          </p:cNvPicPr>
          <p:nvPr/>
        </p:nvPicPr>
        <p:blipFill>
          <a:blip r:embed="rId5" cstate="print"/>
          <a:srcRect/>
          <a:stretch>
            <a:fillRect/>
          </a:stretch>
        </p:blipFill>
        <p:spPr bwMode="auto">
          <a:xfrm>
            <a:off x="1714480"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D:\北戴河\after\shoppingred.jpg"/>
          <p:cNvPicPr>
            <a:picLocks noChangeArrowheads="1"/>
          </p:cNvPicPr>
          <p:nvPr/>
        </p:nvPicPr>
        <p:blipFill>
          <a:blip r:embed="rId6" cstate="print"/>
          <a:srcRect/>
          <a:stretch>
            <a:fillRect/>
          </a:stretch>
        </p:blipFill>
        <p:spPr bwMode="auto">
          <a:xfrm>
            <a:off x="6215074"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1" name="Picture 7" descr="D:\北戴河\after\view.jpg"/>
          <p:cNvPicPr>
            <a:picLocks noChangeArrowheads="1"/>
          </p:cNvPicPr>
          <p:nvPr/>
        </p:nvPicPr>
        <p:blipFill>
          <a:blip r:embed="rId7" cstate="print"/>
          <a:srcRect/>
          <a:stretch>
            <a:fillRect/>
          </a:stretch>
        </p:blipFill>
        <p:spPr bwMode="auto">
          <a:xfrm>
            <a:off x="4714876"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北戴河\after\xinggreen1.jpg"/>
          <p:cNvPicPr>
            <a:picLocks noChangeArrowheads="1"/>
          </p:cNvPicPr>
          <p:nvPr/>
        </p:nvPicPr>
        <p:blipFill>
          <a:blip r:embed="rId8" cstate="print"/>
          <a:srcRect/>
          <a:stretch>
            <a:fillRect/>
          </a:stretch>
        </p:blipFill>
        <p:spPr bwMode="auto">
          <a:xfrm>
            <a:off x="3214678"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3" name="Picture 9" descr="D:\北戴河\after\yu.jpg"/>
          <p:cNvPicPr>
            <a:picLocks noChangeArrowheads="1"/>
          </p:cNvPicPr>
          <p:nvPr/>
        </p:nvPicPr>
        <p:blipFill>
          <a:blip r:embed="rId9" cstate="print"/>
          <a:srcRect/>
          <a:stretch>
            <a:fillRect/>
          </a:stretch>
        </p:blipFill>
        <p:spPr bwMode="auto">
          <a:xfrm>
            <a:off x="7715272"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
          <p:cNvSpPr>
            <a:spLocks noChangeArrowheads="1"/>
          </p:cNvSpPr>
          <p:nvPr/>
        </p:nvSpPr>
        <p:spPr bwMode="auto">
          <a:xfrm rot="20054422">
            <a:off x="0" y="3929066"/>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品美食</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sp>
        <p:nvSpPr>
          <p:cNvPr id="34" name="Rectangle 3"/>
          <p:cNvSpPr>
            <a:spLocks noChangeArrowheads="1"/>
          </p:cNvSpPr>
          <p:nvPr/>
        </p:nvSpPr>
        <p:spPr bwMode="auto">
          <a:xfrm rot="20426462">
            <a:off x="1500166" y="385762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住舒适</a:t>
            </a:r>
          </a:p>
        </p:txBody>
      </p:sp>
      <p:sp>
        <p:nvSpPr>
          <p:cNvPr id="35" name="Rectangle 3"/>
          <p:cNvSpPr>
            <a:spLocks noChangeArrowheads="1"/>
          </p:cNvSpPr>
          <p:nvPr/>
        </p:nvSpPr>
        <p:spPr bwMode="auto">
          <a:xfrm rot="20312242">
            <a:off x="3143240" y="391696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行畅通</a:t>
            </a:r>
          </a:p>
        </p:txBody>
      </p:sp>
      <p:sp>
        <p:nvSpPr>
          <p:cNvPr id="36" name="Rectangle 3"/>
          <p:cNvSpPr>
            <a:spLocks noChangeArrowheads="1"/>
          </p:cNvSpPr>
          <p:nvPr/>
        </p:nvSpPr>
        <p:spPr bwMode="auto">
          <a:xfrm rot="20130542">
            <a:off x="6155867" y="3808200"/>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购放心</a:t>
            </a:r>
          </a:p>
        </p:txBody>
      </p:sp>
      <p:sp>
        <p:nvSpPr>
          <p:cNvPr id="37" name="Rectangle 3"/>
          <p:cNvSpPr>
            <a:spLocks noChangeArrowheads="1"/>
          </p:cNvSpPr>
          <p:nvPr/>
        </p:nvSpPr>
        <p:spPr bwMode="auto">
          <a:xfrm rot="20292000">
            <a:off x="4590097" y="3849397"/>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游美景</a:t>
            </a:r>
          </a:p>
        </p:txBody>
      </p:sp>
      <p:sp>
        <p:nvSpPr>
          <p:cNvPr id="38" name="Rectangle 3"/>
          <p:cNvSpPr>
            <a:spLocks noChangeArrowheads="1"/>
          </p:cNvSpPr>
          <p:nvPr/>
        </p:nvSpPr>
        <p:spPr bwMode="auto">
          <a:xfrm rot="20062671">
            <a:off x="7653072" y="3892019"/>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乐无边</a:t>
            </a:r>
          </a:p>
        </p:txBody>
      </p:sp>
    </p:spTree>
    <p:extLst>
      <p:ext uri="{BB962C8B-B14F-4D97-AF65-F5344CB8AC3E}">
        <p14:creationId xmlns:p14="http://schemas.microsoft.com/office/powerpoint/2010/main" val="167859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二、研发新产品项目的论证与立项</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7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6320" y="1354560"/>
            <a:ext cx="4572000" cy="5503440"/>
            <a:chOff x="16320" y="1354560"/>
            <a:chExt cx="4572000" cy="5503440"/>
          </a:xfrm>
        </p:grpSpPr>
        <p:pic>
          <p:nvPicPr>
            <p:cNvPr id="81922" name="Picture 2" descr="产品流程"/>
            <p:cNvPicPr>
              <a:picLocks noChangeAspect="1" noChangeArrowheads="1"/>
            </p:cNvPicPr>
            <p:nvPr/>
          </p:nvPicPr>
          <p:blipFill rotWithShape="1">
            <a:blip r:embed="rId4">
              <a:extLst>
                <a:ext uri="{28A0092B-C50C-407E-A947-70E740481C1C}">
                  <a14:useLocalDpi xmlns:a14="http://schemas.microsoft.com/office/drawing/2010/main" val="0"/>
                </a:ext>
              </a:extLst>
            </a:blip>
            <a:srcRect l="6811" r="6502"/>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1371594" y="2413214"/>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cxnSp>
        <p:nvCxnSpPr>
          <p:cNvPr id="15" name="直接箭头连接符 14"/>
          <p:cNvCxnSpPr/>
          <p:nvPr/>
        </p:nvCxnSpPr>
        <p:spPr bwMode="auto">
          <a:xfrm>
            <a:off x="3429000" y="2057400"/>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90306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产品构思（商业论证）做什么？</a:t>
            </a:r>
          </a:p>
        </p:txBody>
      </p:sp>
      <p:sp>
        <p:nvSpPr>
          <p:cNvPr id="3" name="内容占位符 2"/>
          <p:cNvSpPr>
            <a:spLocks noGrp="1"/>
          </p:cNvSpPr>
          <p:nvPr>
            <p:ph idx="1"/>
          </p:nvPr>
        </p:nvSpPr>
        <p:spPr/>
        <p:txBody>
          <a:bodyPr/>
          <a:lstStyle/>
          <a:p>
            <a:r>
              <a:rPr lang="zh-CN" altLang="en-US" sz="2400" dirty="0"/>
              <a:t>（要解决的）问题说明</a:t>
            </a:r>
            <a:endParaRPr lang="en-US" altLang="zh-CN" sz="2400" dirty="0"/>
          </a:p>
          <a:p>
            <a:r>
              <a:rPr lang="zh-CN" altLang="en-US" sz="2400" dirty="0"/>
              <a:t>产品愿景（定位）</a:t>
            </a:r>
            <a:endParaRPr lang="en-US" altLang="zh-CN" sz="2400" dirty="0"/>
          </a:p>
          <a:p>
            <a:r>
              <a:rPr lang="zh-CN" altLang="en-US" sz="2400" dirty="0"/>
              <a:t>商业机会</a:t>
            </a:r>
            <a:endParaRPr lang="en-US" altLang="zh-CN" sz="2400" dirty="0"/>
          </a:p>
          <a:p>
            <a:r>
              <a:rPr lang="zh-CN" altLang="en-US" sz="2400" dirty="0"/>
              <a:t>用户分析</a:t>
            </a:r>
            <a:endParaRPr lang="en-US" altLang="zh-CN" sz="2400" dirty="0"/>
          </a:p>
          <a:p>
            <a:r>
              <a:rPr lang="zh-CN" altLang="en-US" sz="2400" dirty="0"/>
              <a:t>技术可行性分析</a:t>
            </a:r>
            <a:endParaRPr lang="en-US" altLang="zh-CN" sz="2400" dirty="0"/>
          </a:p>
          <a:p>
            <a:r>
              <a:rPr lang="zh-CN" altLang="en-US" sz="2400" dirty="0"/>
              <a:t>资源分析</a:t>
            </a:r>
            <a:endParaRPr lang="en-US" altLang="zh-CN" sz="2400" dirty="0"/>
          </a:p>
          <a:p>
            <a:r>
              <a:rPr lang="zh-CN" altLang="en-US" sz="2400" dirty="0"/>
              <a:t>风险分析</a:t>
            </a:r>
            <a:endParaRPr lang="en-US" altLang="zh-CN" sz="2400" dirty="0"/>
          </a:p>
          <a:p>
            <a:r>
              <a:rPr lang="zh-CN" altLang="en-US" sz="2400" dirty="0"/>
              <a:t>收益分析</a:t>
            </a:r>
            <a:endParaRPr lang="en-US" altLang="zh-CN" sz="2400" dirty="0"/>
          </a:p>
          <a:p>
            <a:endParaRPr lang="zh-CN" altLang="en-US" sz="2400" dirty="0"/>
          </a:p>
        </p:txBody>
      </p:sp>
    </p:spTree>
    <p:extLst>
      <p:ext uri="{BB962C8B-B14F-4D97-AF65-F5344CB8AC3E}">
        <p14:creationId xmlns:p14="http://schemas.microsoft.com/office/powerpoint/2010/main" val="144792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p>
          <a:p>
            <a:pPr lvl="1"/>
            <a:r>
              <a:rPr lang="zh-CN" altLang="en-US" sz="2000" dirty="0"/>
              <a:t>一种声音：为什么人们会买账？这里有两个最基础的答案，人们通常把钱花在两件事上：第一，他们经常把钱花在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a:t>
            </a:r>
            <a:r>
              <a:rPr lang="en-US" altLang="zh-CN" sz="2000" dirty="0"/>
              <a:t/>
            </a:r>
            <a:br>
              <a:rPr lang="en-US" altLang="zh-CN" sz="2000" dirty="0"/>
            </a:br>
            <a:r>
              <a:rPr lang="en-US" altLang="zh-CN" sz="2000" dirty="0"/>
              <a:t>          			</a:t>
            </a:r>
            <a:r>
              <a:rPr lang="en-US" altLang="zh-CN" sz="1400" dirty="0"/>
              <a:t>--</a:t>
            </a:r>
            <a:r>
              <a:rPr lang="zh-CN" altLang="en-US" sz="1400" dirty="0"/>
              <a:t>来自</a:t>
            </a:r>
            <a:r>
              <a:rPr lang="en-US" altLang="zh-CN" sz="1400" dirty="0"/>
              <a:t>36</a:t>
            </a:r>
            <a:r>
              <a:rPr lang="zh-CN" altLang="en-US" sz="1400" dirty="0"/>
              <a:t>氪，</a:t>
            </a:r>
            <a:r>
              <a:rPr lang="en-US" altLang="zh-CN" sz="1400" dirty="0"/>
              <a:t> </a:t>
            </a:r>
            <a:r>
              <a:rPr lang="en-US" altLang="zh-CN" sz="1400" dirty="0">
                <a:hlinkClick r:id="rId3"/>
              </a:rPr>
              <a:t>http://www.36kr.com/p/141719.html</a:t>
            </a:r>
            <a:r>
              <a:rPr lang="en-US" altLang="zh-CN" sz="1400" dirty="0"/>
              <a:t> </a:t>
            </a:r>
          </a:p>
          <a:p>
            <a:pPr lvl="1"/>
            <a:r>
              <a:rPr lang="zh-CN" altLang="en-US" sz="2000" dirty="0"/>
              <a:t>另一种声音：产品经理应该像上帝那样了解人性。我们要满足用户的“贪嗔痴”，我们的产品对用户产生黏性，就是让</a:t>
            </a:r>
            <a:r>
              <a:rPr lang="zh-CN" altLang="en-US" sz="2000" dirty="0">
                <a:solidFill>
                  <a:srgbClr val="FF0000"/>
                </a:solidFill>
              </a:rPr>
              <a:t>用户对你的产品产生贪，产生嗔，产生痴</a:t>
            </a:r>
            <a:r>
              <a:rPr lang="zh-CN" altLang="en-US" sz="2000" dirty="0"/>
              <a:t>。</a:t>
            </a:r>
            <a:r>
              <a:rPr lang="en-US" altLang="zh-CN" sz="2000" dirty="0"/>
              <a:t>					</a:t>
            </a:r>
            <a:r>
              <a:rPr lang="en-US" altLang="zh-CN" sz="1400" dirty="0"/>
              <a:t>--</a:t>
            </a:r>
            <a:r>
              <a:rPr lang="zh-CN" altLang="en-US" sz="1400" dirty="0"/>
              <a:t>来自腾讯微信、</a:t>
            </a:r>
            <a:r>
              <a:rPr lang="en-US" altLang="zh-CN" sz="1400" dirty="0" err="1"/>
              <a:t>QQMail</a:t>
            </a:r>
            <a:r>
              <a:rPr lang="zh-CN" altLang="en-US" sz="1400" dirty="0"/>
              <a:t>产品经理张小龙，</a:t>
            </a:r>
            <a:r>
              <a:rPr lang="en-US" altLang="zh-CN" sz="1400" dirty="0"/>
              <a:t> </a:t>
            </a:r>
            <a:r>
              <a:rPr lang="en-US" altLang="zh-CN" sz="1400" dirty="0">
                <a:hlinkClick r:id="rId4"/>
              </a:rPr>
              <a:t>http://blog.sina.com.cn/s/blog_604f5cca0102dzyu.html?tj=1</a:t>
            </a:r>
            <a:r>
              <a:rPr lang="en-US" altLang="zh-CN" sz="1400" dirty="0"/>
              <a:t> </a:t>
            </a:r>
          </a:p>
          <a:p>
            <a:r>
              <a:rPr lang="zh-CN" altLang="en-US" sz="2400" dirty="0"/>
              <a:t>讨论：下面的产品解决了用户的什么痛？</a:t>
            </a:r>
            <a:endParaRPr lang="en-US" altLang="zh-CN" sz="2400" dirty="0"/>
          </a:p>
          <a:p>
            <a:pPr lvl="1"/>
            <a:endParaRPr lang="zh-CN" altLang="en-US" dirty="0"/>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044" y="5101319"/>
            <a:ext cx="1619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122" y="5353731"/>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436" y="5389110"/>
            <a:ext cx="20955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7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8850"/>
                                        </p:tgtEl>
                                        <p:attrNameLst>
                                          <p:attrName>style.visibility</p:attrName>
                                        </p:attrNameLst>
                                      </p:cBhvr>
                                      <p:to>
                                        <p:strVal val="visible"/>
                                      </p:to>
                                    </p:set>
                                    <p:anim calcmode="lin" valueType="num">
                                      <p:cBhvr additive="base">
                                        <p:cTn id="27" dur="500" fill="hold"/>
                                        <p:tgtEl>
                                          <p:spTgt spid="78850"/>
                                        </p:tgtEl>
                                        <p:attrNameLst>
                                          <p:attrName>ppt_x</p:attrName>
                                        </p:attrNameLst>
                                      </p:cBhvr>
                                      <p:tavLst>
                                        <p:tav tm="0">
                                          <p:val>
                                            <p:strVal val="#ppt_x"/>
                                          </p:val>
                                        </p:tav>
                                        <p:tav tm="100000">
                                          <p:val>
                                            <p:strVal val="#ppt_x"/>
                                          </p:val>
                                        </p:tav>
                                      </p:tavLst>
                                    </p:anim>
                                    <p:anim calcmode="lin" valueType="num">
                                      <p:cBhvr additive="base">
                                        <p:cTn id="28" dur="500" fill="hold"/>
                                        <p:tgtEl>
                                          <p:spTgt spid="7885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8852"/>
                                        </p:tgtEl>
                                        <p:attrNameLst>
                                          <p:attrName>style.visibility</p:attrName>
                                        </p:attrNameLst>
                                      </p:cBhvr>
                                      <p:to>
                                        <p:strVal val="visible"/>
                                      </p:to>
                                    </p:set>
                                    <p:anim calcmode="lin" valueType="num">
                                      <p:cBhvr additive="base">
                                        <p:cTn id="31" dur="500" fill="hold"/>
                                        <p:tgtEl>
                                          <p:spTgt spid="78852"/>
                                        </p:tgtEl>
                                        <p:attrNameLst>
                                          <p:attrName>ppt_x</p:attrName>
                                        </p:attrNameLst>
                                      </p:cBhvr>
                                      <p:tavLst>
                                        <p:tav tm="0">
                                          <p:val>
                                            <p:strVal val="#ppt_x"/>
                                          </p:val>
                                        </p:tav>
                                        <p:tav tm="100000">
                                          <p:val>
                                            <p:strVal val="#ppt_x"/>
                                          </p:val>
                                        </p:tav>
                                      </p:tavLst>
                                    </p:anim>
                                    <p:anim calcmode="lin" valueType="num">
                                      <p:cBhvr additive="base">
                                        <p:cTn id="32"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当然还有另一种声音：有些企业会引发人性中恶的一面，有的企业则引发人向善的一面，他选择做后者。” </a:t>
            </a:r>
            <a:r>
              <a:rPr lang="en-US" altLang="zh-CN" sz="2400" dirty="0"/>
              <a:t/>
            </a:r>
            <a:br>
              <a:rPr lang="en-US" altLang="zh-CN" sz="2400" dirty="0"/>
            </a:br>
            <a:r>
              <a:rPr lang="en-US" altLang="zh-CN" sz="2400" dirty="0"/>
              <a:t>				</a:t>
            </a:r>
            <a:r>
              <a:rPr lang="en-US" altLang="zh-CN" sz="1400" dirty="0"/>
              <a:t>--《</a:t>
            </a:r>
            <a:r>
              <a:rPr lang="zh-CN" altLang="en-US" sz="1400" dirty="0"/>
              <a:t>福布斯</a:t>
            </a:r>
            <a:r>
              <a:rPr lang="en-US" altLang="zh-CN" sz="1400" dirty="0"/>
              <a:t>》</a:t>
            </a:r>
            <a:r>
              <a:rPr lang="zh-CN" altLang="en-US" sz="1400" dirty="0"/>
              <a:t>杂志中文版对老罗英语创始人罗永浩的评价</a:t>
            </a:r>
            <a:endParaRPr lang="en-US" altLang="zh-CN" sz="1400" dirty="0"/>
          </a:p>
          <a:p>
            <a:r>
              <a:rPr lang="en-US" altLang="zh-CN" sz="2400" dirty="0"/>
              <a:t>IT</a:t>
            </a:r>
            <a:r>
              <a:rPr lang="zh-CN" altLang="en-US" sz="2400" dirty="0"/>
              <a:t>产品当然有基于人性积极面的代表，大家能想到哪些？</a:t>
            </a:r>
            <a:endParaRPr lang="en-US" altLang="zh-CN" sz="2400" dirty="0"/>
          </a:p>
          <a:p>
            <a:endParaRPr lang="en-US" altLang="zh-CN" sz="2400" dirty="0"/>
          </a:p>
          <a:p>
            <a:endParaRPr lang="en-US" altLang="zh-CN" sz="2400" dirty="0"/>
          </a:p>
          <a:p>
            <a:r>
              <a:rPr lang="zh-CN" altLang="en-US" sz="2400" dirty="0">
                <a:solidFill>
                  <a:srgbClr val="FF0000"/>
                </a:solidFill>
              </a:rPr>
              <a:t>优秀的</a:t>
            </a:r>
            <a:r>
              <a:rPr lang="en-US" altLang="zh-CN" sz="2400" dirty="0">
                <a:solidFill>
                  <a:srgbClr val="FF0000"/>
                </a:solidFill>
              </a:rPr>
              <a:t>IT</a:t>
            </a:r>
            <a:r>
              <a:rPr lang="zh-CN" altLang="en-US" sz="2400" dirty="0">
                <a:solidFill>
                  <a:srgbClr val="FF0000"/>
                </a:solidFill>
              </a:rPr>
              <a:t>产品：以人为本、超越技术。</a:t>
            </a:r>
            <a:endParaRPr lang="en-US" altLang="zh-CN" sz="2400" dirty="0">
              <a:solidFill>
                <a:srgbClr val="FF0000"/>
              </a:solidFill>
            </a:endParaRPr>
          </a:p>
          <a:p>
            <a:endParaRPr lang="en-US" altLang="zh-CN" sz="2400" dirty="0">
              <a:solidFill>
                <a:srgbClr val="FF0000"/>
              </a:solidFill>
            </a:endParaRPr>
          </a:p>
        </p:txBody>
      </p:sp>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030" b="24825"/>
          <a:stretch/>
        </p:blipFill>
        <p:spPr bwMode="auto">
          <a:xfrm>
            <a:off x="550141" y="3094263"/>
            <a:ext cx="28699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149" y="3178628"/>
            <a:ext cx="3264939" cy="74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74"/>
                                        </p:tgtEl>
                                        <p:attrNameLst>
                                          <p:attrName>style.visibility</p:attrName>
                                        </p:attrNameLst>
                                      </p:cBhvr>
                                      <p:to>
                                        <p:strVal val="visible"/>
                                      </p:to>
                                    </p:set>
                                    <p:anim calcmode="lin" valueType="num">
                                      <p:cBhvr additive="base">
                                        <p:cTn id="13" dur="500" fill="hold"/>
                                        <p:tgtEl>
                                          <p:spTgt spid="79874"/>
                                        </p:tgtEl>
                                        <p:attrNameLst>
                                          <p:attrName>ppt_x</p:attrName>
                                        </p:attrNameLst>
                                      </p:cBhvr>
                                      <p:tavLst>
                                        <p:tav tm="0">
                                          <p:val>
                                            <p:strVal val="#ppt_x"/>
                                          </p:val>
                                        </p:tav>
                                        <p:tav tm="100000">
                                          <p:val>
                                            <p:strVal val="#ppt_x"/>
                                          </p:val>
                                        </p:tav>
                                      </p:tavLst>
                                    </p:anim>
                                    <p:anim calcmode="lin" valueType="num">
                                      <p:cBhvr additive="base">
                                        <p:cTn id="14" dur="500" fill="hold"/>
                                        <p:tgtEl>
                                          <p:spTgt spid="7987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9875"/>
                                        </p:tgtEl>
                                        <p:attrNameLst>
                                          <p:attrName>style.visibility</p:attrName>
                                        </p:attrNameLst>
                                      </p:cBhvr>
                                      <p:to>
                                        <p:strVal val="visible"/>
                                      </p:to>
                                    </p:set>
                                    <p:anim calcmode="lin" valueType="num">
                                      <p:cBhvr additive="base">
                                        <p:cTn id="17" dur="500" fill="hold"/>
                                        <p:tgtEl>
                                          <p:spTgt spid="79875"/>
                                        </p:tgtEl>
                                        <p:attrNameLst>
                                          <p:attrName>ppt_x</p:attrName>
                                        </p:attrNameLst>
                                      </p:cBhvr>
                                      <p:tavLst>
                                        <p:tav tm="0">
                                          <p:val>
                                            <p:strVal val="#ppt_x"/>
                                          </p:val>
                                        </p:tav>
                                        <p:tav tm="100000">
                                          <p:val>
                                            <p:strVal val="#ppt_x"/>
                                          </p:val>
                                        </p:tav>
                                      </p:tavLst>
                                    </p:anim>
                                    <p:anim calcmode="lin" valueType="num">
                                      <p:cBhvr additive="base">
                                        <p:cTn id="18"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产品愿景和商业机会</a:t>
            </a:r>
          </a:p>
        </p:txBody>
      </p:sp>
      <p:sp>
        <p:nvSpPr>
          <p:cNvPr id="3" name="内容占位符 2"/>
          <p:cNvSpPr>
            <a:spLocks noGrp="1"/>
          </p:cNvSpPr>
          <p:nvPr>
            <p:ph idx="1"/>
          </p:nvPr>
        </p:nvSpPr>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a:t>
            </a:r>
            <a:r>
              <a:rPr lang="en-US" altLang="zh-CN" sz="2000" dirty="0"/>
              <a:t>—</a:t>
            </a:r>
            <a:r>
              <a:rPr lang="zh-CN" altLang="en-US" sz="2000" dirty="0"/>
              <a:t>张小龙</a:t>
            </a:r>
            <a:endParaRPr lang="en-US" altLang="zh-CN" sz="22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en-US" altLang="zh-CN" sz="2400" dirty="0"/>
          </a:p>
          <a:p>
            <a:pPr lvl="1"/>
            <a:r>
              <a:rPr lang="zh-CN" altLang="en-US" sz="2200" dirty="0"/>
              <a:t>分析如下三类游戏的商业模式</a:t>
            </a:r>
            <a:endParaRPr lang="en-US" altLang="zh-CN" sz="2200" dirty="0"/>
          </a:p>
          <a:p>
            <a:pPr lvl="1"/>
            <a:endParaRPr lang="en-US" altLang="zh-CN" sz="2200" dirty="0"/>
          </a:p>
          <a:p>
            <a:endParaRPr lang="en-US" altLang="zh-CN" sz="2400" dirty="0"/>
          </a:p>
        </p:txBody>
      </p:sp>
      <p:pic>
        <p:nvPicPr>
          <p:cNvPr id="1032" name="Picture 8" descr="http://t3.baidu.com/it/u=3148126774,2054501222&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646" y="4669971"/>
            <a:ext cx="2570089"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Self\diabloii\Support\Images\D2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 y="4669971"/>
            <a:ext cx="3046504"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src.baidu.com/baike/pic/item/6648d73d503fb1f59e3d62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004" y="4669971"/>
            <a:ext cx="2280607" cy="14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3"/>
                                        </p:tgtEl>
                                        <p:attrNameLst>
                                          <p:attrName>style.visibility</p:attrName>
                                        </p:attrNameLst>
                                      </p:cBhvr>
                                      <p:to>
                                        <p:strVal val="visible"/>
                                      </p:to>
                                    </p:set>
                                    <p:anim calcmode="lin" valueType="num">
                                      <p:cBhvr additive="base">
                                        <p:cTn id="17" dur="500" fill="hold"/>
                                        <p:tgtEl>
                                          <p:spTgt spid="1033"/>
                                        </p:tgtEl>
                                        <p:attrNameLst>
                                          <p:attrName>ppt_x</p:attrName>
                                        </p:attrNameLst>
                                      </p:cBhvr>
                                      <p:tavLst>
                                        <p:tav tm="0">
                                          <p:val>
                                            <p:strVal val="#ppt_x"/>
                                          </p:val>
                                        </p:tav>
                                        <p:tav tm="100000">
                                          <p:val>
                                            <p:strVal val="#ppt_x"/>
                                          </p:val>
                                        </p:tav>
                                      </p:tavLst>
                                    </p:anim>
                                    <p:anim calcmode="lin" valueType="num">
                                      <p:cBhvr additive="base">
                                        <p:cTn id="18" dur="500" fill="hold"/>
                                        <p:tgtEl>
                                          <p:spTgt spid="10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用户分析</a:t>
            </a:r>
          </a:p>
        </p:txBody>
      </p:sp>
      <p:sp>
        <p:nvSpPr>
          <p:cNvPr id="3" name="内容占位符 2"/>
          <p:cNvSpPr>
            <a:spLocks noGrp="1"/>
          </p:cNvSpPr>
          <p:nvPr>
            <p:ph idx="1"/>
          </p:nvPr>
        </p:nvSpPr>
        <p:spPr/>
        <p:txBody>
          <a:bodyPr/>
          <a:lstStyle/>
          <a:p>
            <a:r>
              <a:rPr lang="zh-CN" altLang="en-US" sz="2400" dirty="0"/>
              <a:t>分析产品所服务的主要人群的特点，重点是“痛处”或“愿望”，同时考虑其计算机能力、经济状况、消费观念、行为特征等多种因素</a:t>
            </a:r>
            <a:endParaRPr lang="en-US" altLang="zh-CN" sz="2400" dirty="0"/>
          </a:p>
          <a:p>
            <a:pPr lvl="1"/>
            <a:r>
              <a:rPr lang="zh-CN" altLang="en-US" sz="2000" dirty="0"/>
              <a:t>思考：凡客的代言人为什么选韩寒和王珞丹？</a:t>
            </a:r>
            <a:endParaRPr lang="en-US" altLang="zh-CN" sz="2000" dirty="0"/>
          </a:p>
          <a:p>
            <a:pPr lvl="1"/>
            <a:endParaRPr lang="en-US" altLang="zh-CN" sz="2200" dirty="0"/>
          </a:p>
          <a:p>
            <a:endParaRPr lang="en-US" altLang="zh-CN" sz="2400" dirty="0"/>
          </a:p>
        </p:txBody>
      </p:sp>
      <p:pic>
        <p:nvPicPr>
          <p:cNvPr id="2050" name="Picture 2" descr="http://www.techweb.com.cn/special/zt/2012vancl/images/hanh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425" y="3249384"/>
            <a:ext cx="2303967" cy="35596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chweb.com.cn/special/zt/2012vancl/images/wangluod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739" y="3249383"/>
            <a:ext cx="2303966" cy="35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技术可行性分析</a:t>
            </a:r>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400" dirty="0"/>
          </a:p>
          <a:p>
            <a:pPr lvl="1"/>
            <a:r>
              <a:rPr lang="zh-CN" altLang="en-US" sz="2200" dirty="0"/>
              <a:t>例如：发明一种</a:t>
            </a:r>
            <a:r>
              <a:rPr lang="zh-CN" altLang="en-US" sz="2200" dirty="0">
                <a:hlinkClick r:id="rId2" action="ppaction://hlinkfile"/>
              </a:rPr>
              <a:t>可低空飞行的汽车</a:t>
            </a:r>
            <a:r>
              <a:rPr lang="zh-CN" altLang="en-US" sz="2200" dirty="0"/>
              <a:t>以缓减目前的交通拥挤问题，有哪些技术上的障碍呢？</a:t>
            </a:r>
            <a:endParaRPr lang="en-US" altLang="zh-CN" sz="2200" dirty="0"/>
          </a:p>
          <a:p>
            <a:pPr lvl="1"/>
            <a:endParaRPr lang="en-US" altLang="zh-CN" sz="2200" dirty="0"/>
          </a:p>
          <a:p>
            <a:endParaRPr lang="en-US" altLang="zh-CN" sz="2400" dirty="0"/>
          </a:p>
        </p:txBody>
      </p:sp>
    </p:spTree>
    <p:extLst>
      <p:ext uri="{BB962C8B-B14F-4D97-AF65-F5344CB8AC3E}">
        <p14:creationId xmlns:p14="http://schemas.microsoft.com/office/powerpoint/2010/main" val="25235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上节回顾</a:t>
            </a:r>
          </a:p>
        </p:txBody>
      </p:sp>
      <p:sp>
        <p:nvSpPr>
          <p:cNvPr id="3" name="内容占位符 2"/>
          <p:cNvSpPr>
            <a:spLocks noGrp="1"/>
          </p:cNvSpPr>
          <p:nvPr>
            <p:ph idx="1"/>
          </p:nvPr>
        </p:nvSpPr>
        <p:spPr/>
        <p:txBody>
          <a:bodyPr/>
          <a:lstStyle/>
          <a:p>
            <a:r>
              <a:rPr lang="zh-CN" altLang="en-US" sz="2400" dirty="0"/>
              <a:t>关键概念：</a:t>
            </a:r>
            <a:r>
              <a:rPr lang="en-US" altLang="zh-CN" sz="2400" dirty="0"/>
              <a:t>IT</a:t>
            </a:r>
            <a:r>
              <a:rPr lang="zh-CN" altLang="en-US" sz="2400" dirty="0"/>
              <a:t>、项目、项目管理、项目管理框架、项目经理；</a:t>
            </a:r>
            <a:endParaRPr lang="en-US" altLang="zh-CN" sz="2400" dirty="0"/>
          </a:p>
          <a:p>
            <a:r>
              <a:rPr lang="zh-CN" altLang="en-US" sz="2400" dirty="0"/>
              <a:t>谈谈本门课的价值；</a:t>
            </a:r>
            <a:endParaRPr lang="en-US" altLang="zh-CN" sz="2400" dirty="0"/>
          </a:p>
        </p:txBody>
      </p:sp>
    </p:spTree>
    <p:extLst>
      <p:ext uri="{BB962C8B-B14F-4D97-AF65-F5344CB8AC3E}">
        <p14:creationId xmlns:p14="http://schemas.microsoft.com/office/powerpoint/2010/main" val="105673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估计资源需求</a:t>
            </a:r>
          </a:p>
        </p:txBody>
      </p:sp>
      <p:sp>
        <p:nvSpPr>
          <p:cNvPr id="3" name="内容占位符 2"/>
          <p:cNvSpPr>
            <a:spLocks noGrp="1"/>
          </p:cNvSpPr>
          <p:nvPr>
            <p:ph idx="1"/>
          </p:nvPr>
        </p:nvSpPr>
        <p:spPr>
          <a:xfrm>
            <a:off x="506186" y="1489075"/>
            <a:ext cx="8313964" cy="4313238"/>
          </a:xfrm>
        </p:spPr>
        <p:txBody>
          <a:bodyPr/>
          <a:lstStyle/>
          <a:p>
            <a:r>
              <a:rPr lang="zh-CN" altLang="en-US" sz="2400" dirty="0"/>
              <a:t>人员，以及所需要的技能</a:t>
            </a:r>
            <a:endParaRPr lang="en-US" altLang="zh-CN" sz="2400" dirty="0"/>
          </a:p>
          <a:p>
            <a:r>
              <a:rPr lang="zh-CN" altLang="en-US" sz="2400" dirty="0"/>
              <a:t>资金</a:t>
            </a:r>
            <a:endParaRPr lang="en-US" altLang="zh-CN" sz="2400" dirty="0"/>
          </a:p>
          <a:p>
            <a:r>
              <a:rPr lang="zh-CN" altLang="en-US" sz="2400" dirty="0"/>
              <a:t>设备</a:t>
            </a:r>
            <a:endParaRPr lang="en-US" altLang="zh-CN" sz="2400" dirty="0"/>
          </a:p>
          <a:p>
            <a:r>
              <a:rPr lang="zh-CN" altLang="en-US" sz="2400" dirty="0"/>
              <a:t>设施</a:t>
            </a:r>
            <a:endParaRPr lang="en-US" altLang="zh-CN" sz="2400" dirty="0"/>
          </a:p>
          <a:p>
            <a:r>
              <a:rPr lang="zh-CN" altLang="en-US" sz="2400" dirty="0"/>
              <a:t>信息</a:t>
            </a:r>
            <a:endParaRPr lang="en-US" altLang="zh-CN" sz="2400" dirty="0"/>
          </a:p>
          <a:p>
            <a:r>
              <a:rPr lang="zh-CN" altLang="en-US" sz="2400" dirty="0"/>
              <a:t>技术</a:t>
            </a:r>
            <a:endParaRPr lang="en-US" altLang="zh-CN" sz="2400" dirty="0"/>
          </a:p>
          <a:p>
            <a:endParaRPr lang="en-US" altLang="zh-CN" sz="2400" dirty="0"/>
          </a:p>
        </p:txBody>
      </p:sp>
    </p:spTree>
    <p:extLst>
      <p:ext uri="{BB962C8B-B14F-4D97-AF65-F5344CB8AC3E}">
        <p14:creationId xmlns:p14="http://schemas.microsoft.com/office/powerpoint/2010/main" val="175189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风险分析</a:t>
            </a:r>
          </a:p>
        </p:txBody>
      </p:sp>
      <p:sp>
        <p:nvSpPr>
          <p:cNvPr id="3" name="内容占位符 2"/>
          <p:cNvSpPr>
            <a:spLocks noGrp="1"/>
          </p:cNvSpPr>
          <p:nvPr>
            <p:ph idx="1"/>
          </p:nvPr>
        </p:nvSpPr>
        <p:spPr>
          <a:xfrm>
            <a:off x="506186" y="1309456"/>
            <a:ext cx="7968343" cy="5156658"/>
          </a:xfrm>
        </p:spPr>
        <p:txBody>
          <a:bodyPr/>
          <a:lstStyle/>
          <a:p>
            <a:pPr>
              <a:lnSpc>
                <a:spcPct val="150000"/>
              </a:lnSpc>
            </a:pPr>
            <a:r>
              <a:rPr lang="zh-CN" altLang="en-US" sz="2400" dirty="0"/>
              <a:t>风险是一种不确定事件或状况，如果发生将会对至少一个项目目标（如时间、成本、范围或质量）产生正面或负面的影响。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66562" name="Picture 2"/>
          <p:cNvPicPr>
            <a:picLocks noChangeAspect="1" noChangeArrowheads="1"/>
          </p:cNvPicPr>
          <p:nvPr/>
        </p:nvPicPr>
        <p:blipFill>
          <a:blip r:embed="rId2"/>
          <a:srcRect l="9375" t="23256" r="6836" b="10852"/>
          <a:stretch>
            <a:fillRect/>
          </a:stretch>
        </p:blipFill>
        <p:spPr bwMode="auto">
          <a:xfrm>
            <a:off x="1998951" y="2824853"/>
            <a:ext cx="7030746" cy="3343292"/>
          </a:xfrm>
          <a:prstGeom prst="rect">
            <a:avLst/>
          </a:prstGeom>
          <a:noFill/>
          <a:ln w="9525">
            <a:noFill/>
            <a:miter lim="800000"/>
            <a:headEnd/>
            <a:tailEnd/>
          </a:ln>
          <a:effectLst/>
        </p:spPr>
      </p:pic>
    </p:spTree>
    <p:extLst>
      <p:ext uri="{BB962C8B-B14F-4D97-AF65-F5344CB8AC3E}">
        <p14:creationId xmlns:p14="http://schemas.microsoft.com/office/powerpoint/2010/main" val="328309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收益分析（教材</a:t>
            </a:r>
            <a:r>
              <a:rPr lang="en-US" altLang="zh-CN"/>
              <a:t>106-110</a:t>
            </a:r>
            <a:r>
              <a:rPr lang="zh-CN" altLang="en-US"/>
              <a:t>页</a:t>
            </a:r>
            <a:r>
              <a:rPr lang="zh-CN" altLang="en-US" dirty="0"/>
              <a:t>）</a:t>
            </a:r>
          </a:p>
        </p:txBody>
      </p:sp>
      <p:sp>
        <p:nvSpPr>
          <p:cNvPr id="3" name="内容占位符 2"/>
          <p:cNvSpPr>
            <a:spLocks noGrp="1"/>
          </p:cNvSpPr>
          <p:nvPr>
            <p:ph idx="1"/>
          </p:nvPr>
        </p:nvSpPr>
        <p:spPr>
          <a:xfrm>
            <a:off x="489857" y="1489075"/>
            <a:ext cx="8330293" cy="4313238"/>
          </a:xfrm>
        </p:spPr>
        <p:txBody>
          <a:bodyPr/>
          <a:lstStyle/>
          <a:p>
            <a:r>
              <a:rPr lang="zh-CN" altLang="en-US" sz="2400" dirty="0"/>
              <a:t>净现值分析</a:t>
            </a:r>
            <a:r>
              <a:rPr lang="en-US" altLang="zh-CN" sz="2400" dirty="0"/>
              <a:t>(NPV)</a:t>
            </a:r>
            <a:endParaRPr lang="zh-CN" altLang="en-US" sz="2400" dirty="0"/>
          </a:p>
          <a:p>
            <a:r>
              <a:rPr lang="zh-CN" altLang="en-US" sz="2400" dirty="0"/>
              <a:t>投资回报率分析</a:t>
            </a:r>
            <a:r>
              <a:rPr lang="en-US" altLang="zh-CN" sz="2400" dirty="0"/>
              <a:t>(ROI)</a:t>
            </a:r>
            <a:endParaRPr lang="zh-CN" altLang="en-US" sz="2400" dirty="0"/>
          </a:p>
          <a:p>
            <a:r>
              <a:rPr lang="zh-CN" altLang="en-US" sz="2400" dirty="0"/>
              <a:t>投资回收期分析</a:t>
            </a:r>
          </a:p>
        </p:txBody>
      </p:sp>
    </p:spTree>
    <p:extLst>
      <p:ext uri="{BB962C8B-B14F-4D97-AF65-F5344CB8AC3E}">
        <p14:creationId xmlns:p14="http://schemas.microsoft.com/office/powerpoint/2010/main" val="229480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项目生命周期与产品生命周期</a:t>
            </a:r>
          </a:p>
        </p:txBody>
      </p:sp>
      <p:sp>
        <p:nvSpPr>
          <p:cNvPr id="3" name="内容占位符 2"/>
          <p:cNvSpPr>
            <a:spLocks noGrp="1"/>
          </p:cNvSpPr>
          <p:nvPr>
            <p:ph idx="1"/>
          </p:nvPr>
        </p:nvSpPr>
        <p:spPr/>
        <p:txBody>
          <a:bodyPr/>
          <a:lstStyle/>
          <a:p>
            <a:r>
              <a:rPr lang="zh-CN" altLang="en-US" sz="2400" dirty="0"/>
              <a:t>项目的财务分析必须考虑完整的生命周期。</a:t>
            </a:r>
            <a:endParaRPr lang="en-US" altLang="zh-CN" sz="2400" dirty="0"/>
          </a:p>
          <a:p>
            <a:pPr lvl="1"/>
            <a:r>
              <a:rPr lang="zh-CN" altLang="en-US" sz="2000" dirty="0"/>
              <a:t>若项目的成果是产品，则产品会有销售生命周期；</a:t>
            </a:r>
            <a:endParaRPr lang="en-US" altLang="zh-CN" sz="2000" dirty="0"/>
          </a:p>
          <a:p>
            <a:pPr lvl="1"/>
            <a:r>
              <a:rPr lang="zh-CN" altLang="en-US" sz="2000" dirty="0"/>
              <a:t>若项目的成果是服务，则产品会有运营生命周期；</a:t>
            </a:r>
          </a:p>
        </p:txBody>
      </p:sp>
      <p:grpSp>
        <p:nvGrpSpPr>
          <p:cNvPr id="4" name="Group 3"/>
          <p:cNvGrpSpPr>
            <a:grpSpLocks noChangeAspect="1"/>
          </p:cNvGrpSpPr>
          <p:nvPr/>
        </p:nvGrpSpPr>
        <p:grpSpPr bwMode="auto">
          <a:xfrm>
            <a:off x="430707" y="3322866"/>
            <a:ext cx="8713293" cy="2133600"/>
            <a:chOff x="2370" y="9521"/>
            <a:chExt cx="7200" cy="1766"/>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prstTxWarp prst="textNoShape">
                <a:avLst/>
              </a:prstTxWarp>
            </a:bodyPr>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启动</a:t>
              </a:r>
              <a:endParaRPr kumimoji="0" lang="zh-CN" altLang="en-US" sz="5400" b="1" i="0" u="none" strike="noStrike" cap="none" normalizeH="0" baseline="0" dirty="0">
                <a:ln>
                  <a:noFill/>
                </a:ln>
                <a:solidFill>
                  <a:schemeClr val="tx1"/>
                </a:solidFill>
                <a:effectLst/>
                <a:latin typeface="Arial"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准备</a:t>
              </a:r>
              <a:endParaRPr kumimoji="0" lang="zh-CN" altLang="en-US" sz="5400" b="1" i="0" u="none" strike="noStrike" cap="none" normalizeH="0" baseline="0" dirty="0">
                <a:ln>
                  <a:noFill/>
                </a:ln>
                <a:solidFill>
                  <a:schemeClr val="tx1"/>
                </a:solidFill>
                <a:effectLst/>
                <a:latin typeface="Arial"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执行</a:t>
              </a:r>
              <a:endParaRPr kumimoji="0" lang="zh-CN" altLang="en-US" sz="5400" b="1" i="0" u="none" strike="noStrike" cap="none" normalizeH="0" baseline="0" dirty="0">
                <a:ln>
                  <a:noFill/>
                </a:ln>
                <a:solidFill>
                  <a:schemeClr val="tx1"/>
                </a:solidFill>
                <a:effectLst/>
                <a:latin typeface="Arial"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结束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运营、维护</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升级</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a:ea typeface="宋体" pitchFamily="2" charset="-122"/>
                  <a:cs typeface="Times New Roman" pitchFamily="18" charset="0"/>
                </a:rPr>
                <a:t>…</a:t>
              </a:r>
              <a:endParaRPr kumimoji="0" lang="en-US" altLang="zh-CN" sz="5400" b="1" i="0" u="none" strike="noStrike" cap="none" normalizeH="0" baseline="0">
                <a:ln>
                  <a:noFill/>
                </a:ln>
                <a:solidFill>
                  <a:schemeClr val="tx1"/>
                </a:solidFill>
                <a:effectLst/>
                <a:latin typeface="Arial"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报废</a:t>
              </a:r>
              <a:endParaRPr kumimoji="0" lang="zh-CN" altLang="en-US" sz="5400" b="1" i="0" u="none" strike="noStrike" cap="none" normalizeH="0" baseline="0">
                <a:ln>
                  <a:noFill/>
                </a:ln>
                <a:solidFill>
                  <a:schemeClr val="tx1"/>
                </a:solidFill>
                <a:effectLst/>
                <a:latin typeface="Arial"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5400" b="1" i="0" u="none" strike="noStrike" cap="none" normalizeH="0" baseline="0">
                <a:ln>
                  <a:noFill/>
                </a:ln>
                <a:solidFill>
                  <a:schemeClr val="tx1"/>
                </a:solidFill>
                <a:effectLst/>
                <a:latin typeface="Arial"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项目生命周期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2" name="Text Box 4"/>
            <p:cNvSpPr txBox="1">
              <a:spLocks noChangeArrowheads="1"/>
            </p:cNvSpPr>
            <p:nvPr/>
          </p:nvSpPr>
          <p:spPr bwMode="auto">
            <a:xfrm>
              <a:off x="5031" y="10880"/>
              <a:ext cx="1495" cy="4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产品生命周期</a:t>
              </a:r>
              <a:endParaRPr kumimoji="0" lang="zh-CN" altLang="en-US" sz="54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209679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长周期下的财务分析图</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4447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16353" y="224494"/>
            <a:ext cx="8072494" cy="615950"/>
          </a:xfrm>
        </p:spPr>
        <p:txBody>
          <a:bodyPr/>
          <a:lstStyle/>
          <a:p>
            <a:r>
              <a:rPr lang="zh-CN" altLang="en-US" dirty="0"/>
              <a:t>净现值分析</a:t>
            </a:r>
            <a:endParaRPr lang="en-US" altLang="zh-CN" dirty="0"/>
          </a:p>
        </p:txBody>
      </p:sp>
      <p:sp>
        <p:nvSpPr>
          <p:cNvPr id="24581" name="Rectangle 3"/>
          <p:cNvSpPr>
            <a:spLocks noGrp="1" noChangeArrowheads="1"/>
          </p:cNvSpPr>
          <p:nvPr>
            <p:ph type="body" idx="1"/>
          </p:nvPr>
        </p:nvSpPr>
        <p:spPr>
          <a:xfrm>
            <a:off x="777624" y="1289941"/>
            <a:ext cx="7724800" cy="4791075"/>
          </a:xfrm>
        </p:spPr>
        <p:txBody>
          <a:bodyPr/>
          <a:lstStyle/>
          <a:p>
            <a:pPr>
              <a:lnSpc>
                <a:spcPct val="150000"/>
              </a:lnSpc>
            </a:pPr>
            <a:r>
              <a:rPr lang="zh-CN" altLang="en-US" sz="2400" b="1" dirty="0"/>
              <a:t>净现值</a:t>
            </a:r>
            <a:r>
              <a:rPr lang="en-US" altLang="zh-CN" sz="2400" b="1" dirty="0"/>
              <a:t>[Net present value (NPV)]</a:t>
            </a:r>
            <a:r>
              <a:rPr lang="en-US" altLang="zh-CN" sz="2400" dirty="0"/>
              <a:t> </a:t>
            </a:r>
            <a:r>
              <a:rPr lang="zh-CN" altLang="en-US" sz="2400" dirty="0"/>
              <a:t>分析是投资所产生的未来现金流的折现值与项目投资成本之间的差值</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r>
              <a:rPr lang="en-US" altLang="zh-CN" sz="2000" dirty="0"/>
              <a:t/>
            </a:r>
            <a:br>
              <a:rPr lang="en-US" altLang="zh-CN" sz="2000" dirty="0"/>
            </a:br>
            <a:r>
              <a:rPr lang="zh-CN" altLang="en-US" sz="2000" dirty="0"/>
              <a:t>（观点：资本的时间价值</a:t>
            </a:r>
            <a:r>
              <a:rPr lang="en-US" altLang="zh-CN" sz="2000" dirty="0"/>
              <a:t>: </a:t>
            </a:r>
            <a:r>
              <a:rPr lang="zh-CN" altLang="en-US" sz="2000" dirty="0"/>
              <a:t>今天的一元钱 </a:t>
            </a:r>
            <a:r>
              <a:rPr lang="en-US" altLang="zh-CN" sz="2000" dirty="0"/>
              <a:t>&gt; </a:t>
            </a:r>
            <a:r>
              <a:rPr lang="zh-CN" altLang="en-US" sz="2000" dirty="0"/>
              <a:t>明天的一元钱）</a:t>
            </a:r>
            <a:endParaRPr lang="en-US" altLang="zh-CN" sz="2000" dirty="0">
              <a:solidFill>
                <a:srgbClr val="FF0000"/>
              </a:solidFill>
            </a:endParaRPr>
          </a:p>
          <a:p>
            <a:pPr>
              <a:lnSpc>
                <a:spcPct val="150000"/>
              </a:lnSpc>
            </a:pPr>
            <a:r>
              <a:rPr lang="zh-CN" altLang="en-US" sz="2400" dirty="0"/>
              <a:t>如果财务价值作为选择项目的一个关键标准，那么组织应该只考虑那些能产生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extLst>
      <p:ext uri="{BB962C8B-B14F-4D97-AF65-F5344CB8AC3E}">
        <p14:creationId xmlns:p14="http://schemas.microsoft.com/office/powerpoint/2010/main" val="37037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300038" y="252413"/>
            <a:ext cx="8520112" cy="547687"/>
          </a:xfrm>
        </p:spPr>
        <p:txBody>
          <a:bodyPr/>
          <a:lstStyle/>
          <a:p>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873553" y="1294030"/>
            <a:ext cx="7981976" cy="5155758"/>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p>
          <a:p>
            <a:pPr marL="514350" indent="-514350">
              <a:lnSpc>
                <a:spcPct val="90000"/>
              </a:lnSpc>
              <a:buFont typeface="+mj-lt"/>
              <a:buAutoNum type="arabicPeriod"/>
            </a:pPr>
            <a:r>
              <a:rPr lang="zh-CN" altLang="en-US" sz="2400" dirty="0"/>
              <a:t>计算</a:t>
            </a:r>
            <a:r>
              <a:rPr lang="en-US" altLang="zh-CN" sz="2400" dirty="0"/>
              <a:t>NPV (</a:t>
            </a:r>
            <a:r>
              <a:rPr lang="zh-CN" altLang="en-US" sz="2400" dirty="0"/>
              <a:t>具体参见教材</a:t>
            </a:r>
            <a:r>
              <a:rPr lang="en-US" altLang="zh-CN" sz="2400" dirty="0"/>
              <a:t>74-78</a:t>
            </a:r>
            <a:r>
              <a:rPr lang="zh-CN" altLang="en-US" sz="2400" dirty="0"/>
              <a:t>页</a:t>
            </a:r>
            <a:r>
              <a:rPr lang="en-US" altLang="zh-CN" sz="2400" dirty="0"/>
              <a:t>)</a:t>
            </a:r>
          </a:p>
          <a:p>
            <a:pPr marL="788988"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8988" lvl="1" indent="-514350">
              <a:lnSpc>
                <a:spcPct val="90000"/>
              </a:lnSpc>
              <a:buFont typeface="+mj-lt"/>
              <a:buAutoNum type="arabicPeriod"/>
            </a:pPr>
            <a:r>
              <a:rPr lang="zh-CN" altLang="en-US" sz="2000" dirty="0"/>
              <a:t>将每年收益与对应的折现因子相乘后累加，减去依此算出的成本累加，即得到</a:t>
            </a:r>
            <a:r>
              <a:rPr lang="en-US" altLang="zh-CN" sz="2400" dirty="0"/>
              <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83784" y="5682808"/>
            <a:ext cx="7924800" cy="1077218"/>
          </a:xfrm>
          <a:prstGeom prst="rect">
            <a:avLst/>
          </a:prstGeom>
          <a:noFill/>
        </p:spPr>
        <p:txBody>
          <a:bodyPr wrap="square" rtlCol="0">
            <a:spAutoFit/>
          </a:bodyPr>
          <a:lstStyle/>
          <a:p>
            <a:r>
              <a:rPr lang="zh-CN" altLang="en-US" sz="3200" b="1" dirty="0">
                <a:solidFill>
                  <a:srgbClr val="FF0000"/>
                </a:solidFill>
                <a:latin typeface="微软雅黑" pitchFamily="34" charset="-122"/>
                <a:ea typeface="微软雅黑" pitchFamily="34" charset="-122"/>
              </a:rPr>
              <a:t>净现值分析是一种适用于对跨越多个年份的项目比较现金流的方法</a:t>
            </a:r>
          </a:p>
        </p:txBody>
      </p:sp>
    </p:spTree>
    <p:extLst>
      <p:ext uri="{BB962C8B-B14F-4D97-AF65-F5344CB8AC3E}">
        <p14:creationId xmlns:p14="http://schemas.microsoft.com/office/powerpoint/2010/main" val="21614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NPV</a:t>
            </a:r>
            <a:r>
              <a:rPr lang="zh-CN" altLang="en-US" dirty="0"/>
              <a:t>计算示例</a:t>
            </a:r>
          </a:p>
        </p:txBody>
      </p:sp>
      <p:graphicFrame>
        <p:nvGraphicFramePr>
          <p:cNvPr id="6" name="表格 5"/>
          <p:cNvGraphicFramePr>
            <a:graphicFrameLocks noGrp="1"/>
          </p:cNvGraphicFramePr>
          <p:nvPr/>
        </p:nvGraphicFramePr>
        <p:xfrm>
          <a:off x="1038896" y="1447800"/>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1028024">
                  <a:extLst>
                    <a:ext uri="{9D8B030D-6E8A-4147-A177-3AD203B41FA5}">
                      <a16:colId xmlns:a16="http://schemas.microsoft.com/office/drawing/2014/main" xmlns="" val="20003"/>
                    </a:ext>
                  </a:extLst>
                </a:gridCol>
                <a:gridCol w="1028024">
                  <a:extLst>
                    <a:ext uri="{9D8B030D-6E8A-4147-A177-3AD203B41FA5}">
                      <a16:colId xmlns:a16="http://schemas.microsoft.com/office/drawing/2014/main" xmlns="" val="20004"/>
                    </a:ext>
                  </a:extLst>
                </a:gridCol>
                <a:gridCol w="1028024">
                  <a:extLst>
                    <a:ext uri="{9D8B030D-6E8A-4147-A177-3AD203B41FA5}">
                      <a16:colId xmlns:a16="http://schemas.microsoft.com/office/drawing/2014/main" xmlns="" val="20005"/>
                    </a:ext>
                  </a:extLst>
                </a:gridCol>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0"/>
                  </a:ext>
                </a:extLst>
              </a:tr>
            </a:tbl>
          </a:graphicData>
        </a:graphic>
      </p:graphicFrame>
      <p:graphicFrame>
        <p:nvGraphicFramePr>
          <p:cNvPr id="7" name="表格 6"/>
          <p:cNvGraphicFramePr>
            <a:graphicFrameLocks noGrp="1"/>
          </p:cNvGraphicFramePr>
          <p:nvPr/>
        </p:nvGraphicFramePr>
        <p:xfrm>
          <a:off x="1038896" y="2057400"/>
          <a:ext cx="7239000" cy="924117"/>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1028024">
                  <a:extLst>
                    <a:ext uri="{9D8B030D-6E8A-4147-A177-3AD203B41FA5}">
                      <a16:colId xmlns:a16="http://schemas.microsoft.com/office/drawing/2014/main" xmlns="" val="20003"/>
                    </a:ext>
                  </a:extLst>
                </a:gridCol>
                <a:gridCol w="1028024">
                  <a:extLst>
                    <a:ext uri="{9D8B030D-6E8A-4147-A177-3AD203B41FA5}">
                      <a16:colId xmlns:a16="http://schemas.microsoft.com/office/drawing/2014/main" xmlns="" val="20004"/>
                    </a:ext>
                  </a:extLst>
                </a:gridCol>
                <a:gridCol w="1028024">
                  <a:extLst>
                    <a:ext uri="{9D8B030D-6E8A-4147-A177-3AD203B41FA5}">
                      <a16:colId xmlns:a16="http://schemas.microsoft.com/office/drawing/2014/main" xmlns="" val="20005"/>
                    </a:ext>
                  </a:extLst>
                </a:gridCol>
              </a:tblGrid>
              <a:tr h="308039">
                <a:tc>
                  <a:txBody>
                    <a:bodyPr/>
                    <a:lstStyle/>
                    <a:p>
                      <a:pPr algn="l" fontAlgn="ctr"/>
                      <a:r>
                        <a:rPr lang="zh-CN" altLang="en-US" sz="1900" b="0" i="0" u="none" strike="noStrike" dirty="0">
                          <a:solidFill>
                            <a:srgbClr val="000000"/>
                          </a:solidFill>
                          <a:latin typeface="宋体"/>
                        </a:rPr>
                        <a:t>周期</a:t>
                      </a: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0"/>
                  </a:ext>
                </a:extLst>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extLst>
                  <a:ext uri="{0D108BD9-81ED-4DB2-BD59-A6C34878D82A}">
                    <a16:rowId xmlns:a16="http://schemas.microsoft.com/office/drawing/2014/main" xmlns="" val="10001"/>
                  </a:ext>
                </a:extLst>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2"/>
                  </a:ext>
                </a:extLst>
              </a:tr>
            </a:tbl>
          </a:graphicData>
        </a:graphic>
      </p:graphicFrame>
      <p:graphicFrame>
        <p:nvGraphicFramePr>
          <p:cNvPr id="8" name="表格 7"/>
          <p:cNvGraphicFramePr>
            <a:graphicFrameLocks noGrp="1"/>
          </p:cNvGraphicFramePr>
          <p:nvPr/>
        </p:nvGraphicFramePr>
        <p:xfrm>
          <a:off x="1038896" y="3349561"/>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1028024">
                  <a:extLst>
                    <a:ext uri="{9D8B030D-6E8A-4147-A177-3AD203B41FA5}">
                      <a16:colId xmlns:a16="http://schemas.microsoft.com/office/drawing/2014/main" xmlns="" val="20003"/>
                    </a:ext>
                  </a:extLst>
                </a:gridCol>
                <a:gridCol w="1028024">
                  <a:extLst>
                    <a:ext uri="{9D8B030D-6E8A-4147-A177-3AD203B41FA5}">
                      <a16:colId xmlns:a16="http://schemas.microsoft.com/office/drawing/2014/main" xmlns="" val="20004"/>
                    </a:ext>
                  </a:extLst>
                </a:gridCol>
                <a:gridCol w="1028024">
                  <a:extLst>
                    <a:ext uri="{9D8B030D-6E8A-4147-A177-3AD203B41FA5}">
                      <a16:colId xmlns:a16="http://schemas.microsoft.com/office/drawing/2014/main" xmlns="" val="20005"/>
                    </a:ext>
                  </a:extLst>
                </a:gridCol>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0"/>
                  </a:ext>
                </a:extLst>
              </a:tr>
            </a:tbl>
          </a:graphicData>
        </a:graphic>
      </p:graphicFrame>
      <p:graphicFrame>
        <p:nvGraphicFramePr>
          <p:cNvPr id="9" name="表格 8"/>
          <p:cNvGraphicFramePr>
            <a:graphicFrameLocks noGrp="1"/>
          </p:cNvGraphicFramePr>
          <p:nvPr/>
        </p:nvGraphicFramePr>
        <p:xfrm>
          <a:off x="1038896" y="40386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1028024">
                  <a:extLst>
                    <a:ext uri="{9D8B030D-6E8A-4147-A177-3AD203B41FA5}">
                      <a16:colId xmlns:a16="http://schemas.microsoft.com/office/drawing/2014/main" xmlns="" val="20003"/>
                    </a:ext>
                  </a:extLst>
                </a:gridCol>
                <a:gridCol w="1028024">
                  <a:extLst>
                    <a:ext uri="{9D8B030D-6E8A-4147-A177-3AD203B41FA5}">
                      <a16:colId xmlns:a16="http://schemas.microsoft.com/office/drawing/2014/main" xmlns="" val="20004"/>
                    </a:ext>
                  </a:extLst>
                </a:gridCol>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0"/>
                  </a:ext>
                </a:extLst>
              </a:tr>
            </a:tbl>
          </a:graphicData>
        </a:graphic>
      </p:graphicFrame>
      <p:graphicFrame>
        <p:nvGraphicFramePr>
          <p:cNvPr id="10" name="表格 9"/>
          <p:cNvGraphicFramePr>
            <a:graphicFrameLocks noGrp="1"/>
          </p:cNvGraphicFramePr>
          <p:nvPr/>
        </p:nvGraphicFramePr>
        <p:xfrm>
          <a:off x="1038896" y="43434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1028024">
                  <a:extLst>
                    <a:ext uri="{9D8B030D-6E8A-4147-A177-3AD203B41FA5}">
                      <a16:colId xmlns:a16="http://schemas.microsoft.com/office/drawing/2014/main" xmlns="" val="20003"/>
                    </a:ext>
                  </a:extLst>
                </a:gridCol>
                <a:gridCol w="1028024">
                  <a:extLst>
                    <a:ext uri="{9D8B030D-6E8A-4147-A177-3AD203B41FA5}">
                      <a16:colId xmlns:a16="http://schemas.microsoft.com/office/drawing/2014/main" xmlns="" val="20004"/>
                    </a:ext>
                  </a:extLst>
                </a:gridCol>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xmlns="" val="10000"/>
                  </a:ext>
                </a:extLst>
              </a:tr>
            </a:tbl>
          </a:graphicData>
        </a:graphic>
      </p:graphicFrame>
      <p:sp>
        <p:nvSpPr>
          <p:cNvPr id="12" name="矩形 11"/>
          <p:cNvSpPr/>
          <p:nvPr/>
        </p:nvSpPr>
        <p:spPr>
          <a:xfrm>
            <a:off x="7287296" y="3886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243200</a:t>
            </a:r>
            <a:endParaRPr lang="zh-CN" altLang="en-US" dirty="0">
              <a:solidFill>
                <a:srgbClr val="FF0000"/>
              </a:solidFill>
              <a:latin typeface="微软雅黑" pitchFamily="34" charset="-122"/>
              <a:ea typeface="微软雅黑" pitchFamily="34" charset="-122"/>
            </a:endParaRPr>
          </a:p>
        </p:txBody>
      </p:sp>
      <p:sp>
        <p:nvSpPr>
          <p:cNvPr id="13" name="矩形 12"/>
          <p:cNvSpPr/>
          <p:nvPr/>
        </p:nvSpPr>
        <p:spPr>
          <a:xfrm>
            <a:off x="7287296" y="4267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516000</a:t>
            </a:r>
            <a:endParaRPr lang="zh-CN" altLang="en-US" dirty="0">
              <a:solidFill>
                <a:srgbClr val="FF0000"/>
              </a:solidFill>
              <a:latin typeface="微软雅黑" pitchFamily="34" charset="-122"/>
              <a:ea typeface="微软雅黑" pitchFamily="34" charset="-122"/>
            </a:endParaRPr>
          </a:p>
        </p:txBody>
      </p:sp>
      <p:graphicFrame>
        <p:nvGraphicFramePr>
          <p:cNvPr id="14" name="表格 13"/>
          <p:cNvGraphicFramePr>
            <a:graphicFrameLocks noGrp="1"/>
          </p:cNvGraphicFramePr>
          <p:nvPr/>
        </p:nvGraphicFramePr>
        <p:xfrm>
          <a:off x="1038896" y="5029200"/>
          <a:ext cx="7239000" cy="316380"/>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xmlns="" val="20000"/>
                    </a:ext>
                  </a:extLst>
                </a:gridCol>
                <a:gridCol w="1028024">
                  <a:extLst>
                    <a:ext uri="{9D8B030D-6E8A-4147-A177-3AD203B41FA5}">
                      <a16:colId xmlns:a16="http://schemas.microsoft.com/office/drawing/2014/main" xmlns="" val="20001"/>
                    </a:ext>
                  </a:extLst>
                </a:gridCol>
                <a:gridCol w="1028024">
                  <a:extLst>
                    <a:ext uri="{9D8B030D-6E8A-4147-A177-3AD203B41FA5}">
                      <a16:colId xmlns:a16="http://schemas.microsoft.com/office/drawing/2014/main" xmlns="" val="20002"/>
                    </a:ext>
                  </a:extLst>
                </a:gridCol>
                <a:gridCol w="3084072">
                  <a:extLst>
                    <a:ext uri="{9D8B030D-6E8A-4147-A177-3AD203B41FA5}">
                      <a16:colId xmlns:a16="http://schemas.microsoft.com/office/drawing/2014/main" xmlns="" val="20003"/>
                    </a:ext>
                  </a:extLst>
                </a:gridCol>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2000" dirty="0"/>
                        <a:t>516000—243200</a:t>
                      </a:r>
                      <a:endParaRPr lang="zh-CN" altLang="en-US" sz="2000" dirty="0"/>
                    </a:p>
                  </a:txBody>
                  <a:tcPr marL="11580" marR="11580" marT="11580" marB="0" anchor="ctr"/>
                </a:tc>
                <a:extLst>
                  <a:ext uri="{0D108BD9-81ED-4DB2-BD59-A6C34878D82A}">
                    <a16:rowId xmlns:a16="http://schemas.microsoft.com/office/drawing/2014/main" xmlns="" val="10000"/>
                  </a:ext>
                </a:extLst>
              </a:tr>
            </a:tbl>
          </a:graphicData>
        </a:graphic>
      </p:graphicFrame>
      <p:sp>
        <p:nvSpPr>
          <p:cNvPr id="15" name="矩形 14"/>
          <p:cNvSpPr/>
          <p:nvPr/>
        </p:nvSpPr>
        <p:spPr>
          <a:xfrm>
            <a:off x="1953296" y="3276600"/>
            <a:ext cx="1459054" cy="461665"/>
          </a:xfrm>
          <a:prstGeom prst="rect">
            <a:avLst/>
          </a:prstGeom>
        </p:spPr>
        <p:txBody>
          <a:bodyPr wrap="none">
            <a:spAutoFit/>
          </a:bodyPr>
          <a:lstStyle/>
          <a:p>
            <a:r>
              <a:rPr lang="en-US" altLang="zh-CN" sz="2400" b="1" dirty="0">
                <a:solidFill>
                  <a:srgbClr val="FF0000"/>
                </a:solidFill>
                <a:latin typeface="微软雅黑" pitchFamily="34" charset="-122"/>
                <a:ea typeface="微软雅黑" pitchFamily="34" charset="-122"/>
              </a:rPr>
              <a:t>1/(1+r)</a:t>
            </a:r>
            <a:r>
              <a:rPr lang="en-US" altLang="zh-CN" sz="2400" b="1" baseline="30000" dirty="0">
                <a:solidFill>
                  <a:srgbClr val="FF0000"/>
                </a:solidFill>
                <a:latin typeface="微软雅黑" pitchFamily="34" charset="-122"/>
                <a:ea typeface="微软雅黑" pitchFamily="34" charset="-122"/>
              </a:rPr>
              <a:t> 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62763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20474" y="202043"/>
            <a:ext cx="8072430" cy="483757"/>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63324" y="1300147"/>
            <a:ext cx="785818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2"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extLst>
      <p:ext uri="{BB962C8B-B14F-4D97-AF65-F5344CB8AC3E}">
        <p14:creationId xmlns:p14="http://schemas.microsoft.com/office/powerpoint/2010/main" val="41070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 calcmode="lin" valueType="num">
                                      <p:cBhvr additive="base">
                                        <p:cTn id="17" dur="500" fill="hold"/>
                                        <p:tgtEl>
                                          <p:spTgt spid="2867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3" end="3"/>
                                            </p:txEl>
                                          </p:spTgt>
                                        </p:tgtEl>
                                        <p:attrNameLst>
                                          <p:attrName>style.visibility</p:attrName>
                                        </p:attrNameLst>
                                      </p:cBhvr>
                                      <p:to>
                                        <p:strVal val="visible"/>
                                      </p:to>
                                    </p:set>
                                    <p:anim calcmode="lin" valueType="num">
                                      <p:cBhvr additive="base">
                                        <p:cTn id="23"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337494" y="300926"/>
            <a:ext cx="8053382" cy="466518"/>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711684" y="1332803"/>
            <a:ext cx="8077200"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是以现金流的方式，将在项目中的总投资全部收回的时间</a:t>
            </a:r>
            <a:endParaRPr lang="en-US" altLang="zh-CN" sz="2400" dirty="0"/>
          </a:p>
          <a:p>
            <a:pPr lvl="1"/>
            <a:r>
              <a:rPr lang="zh-CN" altLang="en-US" sz="2200" dirty="0"/>
              <a:t>回收期也就是不断增长的收益超过不断增长和继续花费的成本时经历多长时间</a:t>
            </a:r>
            <a:endParaRPr lang="en-US" altLang="zh-CN" sz="2200" dirty="0"/>
          </a:p>
          <a:p>
            <a:r>
              <a:rPr lang="zh-CN" altLang="en-US" sz="2400" b="1" dirty="0">
                <a:solidFill>
                  <a:srgbClr val="FF0000"/>
                </a:solidFill>
              </a:rPr>
              <a:t>回收期越短越好</a:t>
            </a:r>
            <a:endParaRPr lang="en-US" altLang="zh-CN" sz="2400" b="1" dirty="0">
              <a:solidFill>
                <a:srgbClr val="FF0000"/>
              </a:solidFill>
            </a:endParaRPr>
          </a:p>
          <a:p>
            <a:r>
              <a:rPr lang="zh-CN" altLang="en-US" sz="2400" dirty="0"/>
              <a:t>许多组织都希望</a:t>
            </a:r>
            <a:r>
              <a:rPr lang="en-US" altLang="zh-CN" sz="2400" dirty="0"/>
              <a:t>IT</a:t>
            </a:r>
            <a:r>
              <a:rPr lang="zh-CN" altLang="en-US" sz="2400" dirty="0"/>
              <a:t>项目的回收期尽可能短</a:t>
            </a:r>
            <a:endParaRPr lang="en-US" altLang="zh-CN" sz="2400" dirty="0"/>
          </a:p>
          <a:p>
            <a:pPr>
              <a:buFontTx/>
              <a:buNone/>
            </a:pPr>
            <a:endParaRPr lang="en-US" altLang="zh-CN" sz="2400" dirty="0"/>
          </a:p>
        </p:txBody>
      </p:sp>
    </p:spTree>
    <p:extLst>
      <p:ext uri="{BB962C8B-B14F-4D97-AF65-F5344CB8AC3E}">
        <p14:creationId xmlns:p14="http://schemas.microsoft.com/office/powerpoint/2010/main" val="3632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1">
                                            <p:txEl>
                                              <p:pRg st="1" end="1"/>
                                            </p:txEl>
                                          </p:spTgt>
                                        </p:tgtEl>
                                        <p:attrNameLst>
                                          <p:attrName>style.visibility</p:attrName>
                                        </p:attrNameLst>
                                      </p:cBhvr>
                                      <p:to>
                                        <p:strVal val="visible"/>
                                      </p:to>
                                    </p:set>
                                    <p:anim calcmode="lin" valueType="num">
                                      <p:cBhvr additive="base">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 calcmode="lin" valueType="num">
                                      <p:cBhvr additive="base">
                                        <p:cTn id="17"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7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701">
                                            <p:txEl>
                                              <p:pRg st="3" end="3"/>
                                            </p:txEl>
                                          </p:spTgt>
                                        </p:tgtEl>
                                        <p:attrNameLst>
                                          <p:attrName>style.visibility</p:attrName>
                                        </p:attrNameLst>
                                      </p:cBhvr>
                                      <p:to>
                                        <p:strVal val="visible"/>
                                      </p:to>
                                    </p:set>
                                    <p:anim calcmode="lin" valueType="num">
                                      <p:cBhvr additive="base">
                                        <p:cTn id="23"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701">
                                            <p:txEl>
                                              <p:pRg st="4" end="4"/>
                                            </p:txEl>
                                          </p:spTgt>
                                        </p:tgtEl>
                                        <p:attrNameLst>
                                          <p:attrName>style.visibility</p:attrName>
                                        </p:attrNameLst>
                                      </p:cBhvr>
                                      <p:to>
                                        <p:strVal val="visible"/>
                                      </p:to>
                                    </p:set>
                                    <p:anim calcmode="lin" valueType="num">
                                      <p:cBhvr additive="base">
                                        <p:cTn id="29"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42482" y="212272"/>
            <a:ext cx="7999407" cy="522514"/>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2"/>
          <a:srcRect b="8017"/>
          <a:stretch>
            <a:fillRect/>
          </a:stretch>
        </p:blipFill>
        <p:spPr bwMode="auto">
          <a:xfrm>
            <a:off x="1524000" y="1214422"/>
            <a:ext cx="6324600" cy="4730750"/>
          </a:xfrm>
          <a:prstGeom prst="rect">
            <a:avLst/>
          </a:prstGeom>
          <a:noFill/>
          <a:ln w="9525">
            <a:noFill/>
            <a:miter lim="800000"/>
            <a:headEnd/>
            <a:tailEnd/>
          </a:ln>
        </p:spPr>
      </p:pic>
    </p:spTree>
    <p:extLst>
      <p:ext uri="{BB962C8B-B14F-4D97-AF65-F5344CB8AC3E}">
        <p14:creationId xmlns:p14="http://schemas.microsoft.com/office/powerpoint/2010/main" val="1651736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JWD</a:t>
            </a:r>
            <a:r>
              <a:rPr lang="zh-CN" altLang="en-US" dirty="0"/>
              <a:t>咨询公司项目的投资回收期</a:t>
            </a:r>
          </a:p>
        </p:txBody>
      </p:sp>
      <p:graphicFrame>
        <p:nvGraphicFramePr>
          <p:cNvPr id="3" name="图表 2"/>
          <p:cNvGraphicFramePr/>
          <p:nvPr/>
        </p:nvGraphicFramePr>
        <p:xfrm>
          <a:off x="827314" y="1420586"/>
          <a:ext cx="7728856" cy="4637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327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6030" y="1829402"/>
            <a:ext cx="8876241" cy="5741066"/>
            <a:chOff x="-1109241" y="1045630"/>
            <a:chExt cx="8876241" cy="5741066"/>
          </a:xfrm>
        </p:grpSpPr>
        <p:pic>
          <p:nvPicPr>
            <p:cNvPr id="6" name="Picture 2" descr="产品流程"/>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p>
        </p:txBody>
      </p:sp>
      <p:sp>
        <p:nvSpPr>
          <p:cNvPr id="3" name="内容占位符 2"/>
          <p:cNvSpPr>
            <a:spLocks noGrp="1"/>
          </p:cNvSpPr>
          <p:nvPr>
            <p:ph idx="1"/>
          </p:nvPr>
        </p:nvSpPr>
        <p:spPr>
          <a:xfrm>
            <a:off x="295275" y="1227816"/>
            <a:ext cx="8524875" cy="5075013"/>
          </a:xfrm>
        </p:spPr>
        <p:txBody>
          <a:bodyPr/>
          <a:lstStyle/>
          <a:p>
            <a:r>
              <a:rPr lang="zh-CN" altLang="en-US" sz="2400" dirty="0"/>
              <a:t>将如上分析汇总为统一规范文档即可。</a:t>
            </a:r>
          </a:p>
        </p:txBody>
      </p:sp>
      <p:sp>
        <p:nvSpPr>
          <p:cNvPr id="4" name="Rectangle 5"/>
          <p:cNvSpPr>
            <a:spLocks noChangeArrowheads="1"/>
          </p:cNvSpPr>
          <p:nvPr/>
        </p:nvSpPr>
        <p:spPr bwMode="auto">
          <a:xfrm>
            <a:off x="1526488" y="4719881"/>
            <a:ext cx="5951998" cy="1237561"/>
          </a:xfrm>
          <a:prstGeom prst="rect">
            <a:avLst/>
          </a:prstGeom>
          <a:solidFill>
            <a:schemeClr val="bg1"/>
          </a:solidFill>
          <a:ln w="9525">
            <a:solidFill>
              <a:schemeClr val="tx1"/>
            </a:solidFill>
            <a:miter lim="800000"/>
            <a:headEnd/>
            <a:tailEnd/>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p>
        </p:txBody>
      </p:sp>
      <p:sp>
        <p:nvSpPr>
          <p:cNvPr id="9" name="笑脸 8"/>
          <p:cNvSpPr/>
          <p:nvPr/>
        </p:nvSpPr>
        <p:spPr bwMode="auto">
          <a:xfrm>
            <a:off x="3142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28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产品原型做什么？</a:t>
            </a:r>
          </a:p>
        </p:txBody>
      </p:sp>
      <p:sp>
        <p:nvSpPr>
          <p:cNvPr id="3" name="内容占位符 2"/>
          <p:cNvSpPr>
            <a:spLocks noGrp="1"/>
          </p:cNvSpPr>
          <p:nvPr>
            <p:ph idx="1"/>
          </p:nvPr>
        </p:nvSpPr>
        <p:spPr>
          <a:xfrm>
            <a:off x="295275" y="1162495"/>
            <a:ext cx="8524875" cy="4313238"/>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en-US" altLang="zh-CN" sz="2000" dirty="0"/>
          </a:p>
          <a:p>
            <a:pPr lvl="1"/>
            <a:r>
              <a:rPr lang="zh-CN" altLang="en-US" sz="2000" dirty="0"/>
              <a:t>界面原型怎么做？</a:t>
            </a:r>
            <a:r>
              <a:rPr lang="en-US" altLang="zh-CN" sz="2000" dirty="0"/>
              <a:t>《</a:t>
            </a:r>
            <a:r>
              <a:rPr lang="zh-CN" altLang="en-US" sz="2000" dirty="0"/>
              <a:t>软件工程</a:t>
            </a:r>
            <a:r>
              <a:rPr lang="en-US" altLang="zh-CN" sz="2000" dirty="0"/>
              <a:t>》</a:t>
            </a:r>
            <a:r>
              <a:rPr lang="zh-CN" altLang="en-US" sz="2000" dirty="0"/>
              <a:t>课上有答案</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474" y="2798990"/>
            <a:ext cx="5621898" cy="4059010"/>
          </a:xfrm>
          <a:prstGeom prst="rect">
            <a:avLst/>
          </a:prstGeom>
        </p:spPr>
      </p:pic>
    </p:spTree>
    <p:extLst>
      <p:ext uri="{BB962C8B-B14F-4D97-AF65-F5344CB8AC3E}">
        <p14:creationId xmlns:p14="http://schemas.microsoft.com/office/powerpoint/2010/main" val="282880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产品构思的批准</a:t>
            </a:r>
          </a:p>
        </p:txBody>
      </p:sp>
      <p:sp>
        <p:nvSpPr>
          <p:cNvPr id="3" name="内容占位符 2"/>
          <p:cNvSpPr>
            <a:spLocks noGrp="1"/>
          </p:cNvSpPr>
          <p:nvPr>
            <p:ph idx="1"/>
          </p:nvPr>
        </p:nvSpPr>
        <p:spPr>
          <a:xfrm>
            <a:off x="458565" y="1276803"/>
            <a:ext cx="8524875" cy="4313238"/>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背景</a:t>
            </a:r>
            <a:endParaRPr lang="en-US" altLang="zh-CN" sz="2400" dirty="0"/>
          </a:p>
          <a:p>
            <a:pPr marL="457200" lvl="2" indent="-180975">
              <a:buFont typeface="Wingdings" pitchFamily="2" charset="2"/>
              <a:buChar char="§"/>
            </a:pPr>
            <a:r>
              <a:rPr lang="zh-CN" altLang="en-US" sz="2000" dirty="0"/>
              <a:t>石家庄市拥有几十所大学、职技学校，学生数量达到几十万，每天有大量的消费需求：日用品、礼品、电子产品、运动产品等；</a:t>
            </a:r>
            <a:endParaRPr lang="en-US" altLang="zh-CN" sz="2000" dirty="0"/>
          </a:p>
          <a:p>
            <a:pPr marL="457200" lvl="2" indent="-180975">
              <a:buFont typeface="Wingdings" pitchFamily="2" charset="2"/>
              <a:buChar char="§"/>
            </a:pPr>
            <a:r>
              <a:rPr lang="zh-CN" altLang="en-US" sz="2000" dirty="0"/>
              <a:t>石家庄市拥有全国排名前十的南三条小商品批发市场，物品丰富、货源充足、价格低廉、引领消费前沿、辐射周边省市的零售商家；</a:t>
            </a:r>
            <a:endParaRPr lang="en-US" altLang="zh-CN" sz="2000" dirty="0"/>
          </a:p>
          <a:p>
            <a:pPr marL="457200" lvl="2" indent="-180975">
              <a:buFont typeface="Wingdings"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extLst>
      <p:ext uri="{BB962C8B-B14F-4D97-AF65-F5344CB8AC3E}">
        <p14:creationId xmlns:p14="http://schemas.microsoft.com/office/powerpoint/2010/main" val="247355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4882243" y="1832205"/>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8462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，就可能开始项目启动的相关工作了，通常包括：</a:t>
            </a:r>
            <a:endParaRPr lang="en-US" altLang="zh-CN" sz="2400" dirty="0"/>
          </a:p>
        </p:txBody>
      </p:sp>
      <p:graphicFrame>
        <p:nvGraphicFramePr>
          <p:cNvPr id="4" name="图示 3"/>
          <p:cNvGraphicFramePr/>
          <p:nvPr>
            <p:extLst>
              <p:ext uri="{D42A27DB-BD31-4B8C-83A1-F6EECF244321}">
                <p14:modId xmlns:p14="http://schemas.microsoft.com/office/powerpoint/2010/main" val="626864264"/>
              </p:ext>
            </p:extLst>
          </p:nvPr>
        </p:nvGraphicFramePr>
        <p:xfrm>
          <a:off x="375557" y="2402334"/>
          <a:ext cx="86194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任命项目经理</a:t>
            </a:r>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p>
          <a:p>
            <a:pPr lvl="1"/>
            <a:r>
              <a:rPr lang="zh-CN" altLang="en-US" sz="2000" dirty="0"/>
              <a:t>专业技术</a:t>
            </a:r>
            <a:r>
              <a:rPr lang="en-US" altLang="zh-CN" sz="2000" dirty="0"/>
              <a:t>[</a:t>
            </a:r>
            <a:r>
              <a:rPr lang="zh-CN" altLang="en-US" sz="2000" dirty="0"/>
              <a:t>非必要条件</a:t>
            </a:r>
            <a:r>
              <a:rPr lang="en-US" altLang="zh-CN" sz="2000" dirty="0"/>
              <a:t>]</a:t>
            </a:r>
          </a:p>
          <a:p>
            <a:pPr lvl="1"/>
            <a:r>
              <a:rPr lang="en-US" altLang="zh-CN" sz="2000" dirty="0"/>
              <a:t>…… </a:t>
            </a:r>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组建项目核心团队</a:t>
            </a:r>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p>
        </p:txBody>
      </p:sp>
      <p:sp>
        <p:nvSpPr>
          <p:cNvPr id="3" name="内容占位符 2"/>
          <p:cNvSpPr>
            <a:spLocks noGrp="1"/>
          </p:cNvSpPr>
          <p:nvPr>
            <p:ph idx="1"/>
          </p:nvPr>
        </p:nvSpPr>
        <p:spPr>
          <a:xfrm>
            <a:off x="295275" y="1356343"/>
            <a:ext cx="8524875" cy="4313238"/>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r>
              <a:rPr lang="zh-CN" altLang="en-US" sz="2400" dirty="0">
                <a:solidFill>
                  <a:srgbClr val="FF0000"/>
                </a:solidFill>
              </a:rPr>
              <a:t>天上掉下？大风刮来？</a:t>
            </a:r>
            <a:endParaRPr lang="en-US" altLang="zh-CN" sz="2400" dirty="0">
              <a:solidFill>
                <a:srgbClr val="FF0000"/>
              </a:solidFill>
            </a:endParaRPr>
          </a:p>
          <a:p>
            <a:pPr lvl="1">
              <a:lnSpc>
                <a:spcPct val="150000"/>
              </a:lnSpc>
            </a:pPr>
            <a:r>
              <a:rPr lang="zh-CN" altLang="en-US" sz="2400" dirty="0"/>
              <a:t>如何决定项目是否启动？</a:t>
            </a:r>
            <a:r>
              <a:rPr lang="zh-CN" altLang="en-US" sz="2400" dirty="0">
                <a:solidFill>
                  <a:srgbClr val="FF0000"/>
                </a:solidFill>
              </a:rPr>
              <a:t>领导拍脑袋？</a:t>
            </a:r>
            <a:endParaRPr lang="en-US" altLang="zh-CN" sz="2400" dirty="0">
              <a:solidFill>
                <a:srgbClr val="FF0000"/>
              </a:solidFill>
            </a:endParaRPr>
          </a:p>
          <a:p>
            <a:pPr lvl="1">
              <a:lnSpc>
                <a:spcPct val="150000"/>
              </a:lnSpc>
            </a:pPr>
            <a:r>
              <a:rPr lang="zh-CN" altLang="en-US" sz="2400" dirty="0"/>
              <a:t>正规的项目启动都做哪些事？</a:t>
            </a:r>
            <a:r>
              <a:rPr lang="zh-CN" altLang="en-US" sz="2400" dirty="0">
                <a:solidFill>
                  <a:srgbClr val="FF0000"/>
                </a:solidFill>
              </a:rPr>
              <a:t>挂帅？祭旗？</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516" y="4261756"/>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19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dirty="0"/>
              <a:t>制定里程碑进度计划</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a:t>
            </a:r>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是积极参与项目或其利益可能受项目实施或完成的积极或消极影响的个人或组织</a:t>
            </a:r>
            <a:endParaRPr lang="en-US" altLang="zh-CN"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思考：师大建设新校区，哪些组织和个人的利益将受到影响？</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典型的项目干系人包括</a:t>
            </a:r>
          </a:p>
        </p:txBody>
      </p:sp>
      <p:sp>
        <p:nvSpPr>
          <p:cNvPr id="3" name="内容占位符 2"/>
          <p:cNvSpPr>
            <a:spLocks noGrp="1"/>
          </p:cNvSpPr>
          <p:nvPr>
            <p:ph idx="1"/>
          </p:nvPr>
        </p:nvSpPr>
        <p:spPr>
          <a:xfrm>
            <a:off x="295275" y="1489074"/>
            <a:ext cx="8524875" cy="4781097"/>
          </a:xfrm>
        </p:spPr>
        <p:txBody>
          <a:bodyPr/>
          <a:lstStyle/>
          <a:p>
            <a:r>
              <a:rPr lang="zh-CN" altLang="en-US" sz="2400" dirty="0"/>
              <a:t>项目发起人</a:t>
            </a:r>
            <a:r>
              <a:rPr lang="en-US" altLang="zh-CN" sz="2400" dirty="0"/>
              <a:t>[The project sponsor]</a:t>
            </a:r>
          </a:p>
          <a:p>
            <a:r>
              <a:rPr lang="zh-CN" altLang="en-US" sz="2400" dirty="0"/>
              <a:t>项目经理</a:t>
            </a:r>
            <a:r>
              <a:rPr lang="en-US" altLang="zh-CN" sz="2400" dirty="0"/>
              <a:t>[The project manager]</a:t>
            </a:r>
          </a:p>
          <a:p>
            <a:r>
              <a:rPr lang="zh-CN" altLang="en-US" sz="2400" dirty="0"/>
              <a:t>项目团队</a:t>
            </a:r>
            <a:r>
              <a:rPr lang="en-US" altLang="zh-CN" sz="2400" dirty="0"/>
              <a:t>[The project team]</a:t>
            </a:r>
          </a:p>
          <a:p>
            <a:r>
              <a:rPr lang="zh-CN" altLang="en-US" sz="2400" dirty="0"/>
              <a:t>支持人员</a:t>
            </a:r>
            <a:r>
              <a:rPr lang="en-US" altLang="zh-CN" sz="2400" dirty="0"/>
              <a:t>[Support staff]</a:t>
            </a:r>
          </a:p>
          <a:p>
            <a:r>
              <a:rPr lang="zh-CN" altLang="en-US" sz="2400" dirty="0"/>
              <a:t>客户</a:t>
            </a:r>
            <a:r>
              <a:rPr lang="en-US" altLang="zh-CN" sz="2400" dirty="0"/>
              <a:t>[Customers]</a:t>
            </a:r>
          </a:p>
          <a:p>
            <a:r>
              <a:rPr lang="zh-CN" altLang="en-US" sz="2400" dirty="0"/>
              <a:t>用户</a:t>
            </a:r>
            <a:r>
              <a:rPr lang="en-US" altLang="zh-CN" sz="2400" dirty="0"/>
              <a:t>[Users]</a:t>
            </a:r>
          </a:p>
          <a:p>
            <a:r>
              <a:rPr lang="zh-CN" altLang="en-US" sz="2400" dirty="0"/>
              <a:t>供应商</a:t>
            </a:r>
            <a:r>
              <a:rPr lang="en-US" altLang="zh-CN" sz="2400" dirty="0"/>
              <a:t>[Suppliers]</a:t>
            </a:r>
          </a:p>
          <a:p>
            <a:r>
              <a:rPr lang="zh-CN" altLang="en-US" sz="2400" dirty="0"/>
              <a:t>反对者</a:t>
            </a:r>
            <a:r>
              <a:rPr lang="en-US" altLang="zh-CN" sz="2400" dirty="0"/>
              <a:t>[Opponents to the project]</a:t>
            </a:r>
          </a:p>
          <a:p>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干系人分析方法</a:t>
            </a:r>
          </a:p>
        </p:txBody>
      </p:sp>
      <p:sp>
        <p:nvSpPr>
          <p:cNvPr id="7" name="内容占位符 2"/>
          <p:cNvSpPr>
            <a:spLocks noGrp="1"/>
          </p:cNvSpPr>
          <p:nvPr>
            <p:ph sz="quarter" idx="1"/>
          </p:nvPr>
        </p:nvSpPr>
        <p:spPr>
          <a:xfrm>
            <a:off x="857224" y="1348495"/>
            <a:ext cx="8072494" cy="5105400"/>
          </a:xfrm>
        </p:spPr>
        <p:txBody>
          <a:bodyPr/>
          <a:lstStyle/>
          <a:p>
            <a:r>
              <a:rPr lang="zh-CN" altLang="en-US" sz="2400" dirty="0"/>
              <a:t>第一步。识别全部项目潜在干系人及其相关信息</a:t>
            </a:r>
            <a:endParaRPr lang="en-US" altLang="zh-CN" sz="2400" dirty="0"/>
          </a:p>
          <a:p>
            <a:r>
              <a:rPr lang="zh-CN" altLang="en-US" sz="2400" dirty="0"/>
              <a:t>第二步。识别每个干系人可能产生的影响或提供的支持，并把他们分类，以便制定管理策略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第三步。评估关键干系人对不同情况可能做出的反应或应对，以便策划如何对他们施加影响，提高他们的支持和减轻他们的潜在负面影响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p>
        </p:txBody>
      </p:sp>
      <p:pic>
        <p:nvPicPr>
          <p:cNvPr id="89090" name="Picture 2"/>
          <p:cNvPicPr>
            <a:picLocks noChangeAspect="1" noChangeArrowheads="1"/>
          </p:cNvPicPr>
          <p:nvPr/>
        </p:nvPicPr>
        <p:blipFill>
          <a:blip r:embed="rId2"/>
          <a:srcRect l="35000" t="20672" r="19375" b="10077"/>
          <a:stretch>
            <a:fillRect/>
          </a:stretch>
        </p:blipFill>
        <p:spPr bwMode="auto">
          <a:xfrm>
            <a:off x="1447800" y="1142984"/>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识别干系人的成果</a:t>
            </a:r>
          </a:p>
        </p:txBody>
      </p:sp>
      <p:sp>
        <p:nvSpPr>
          <p:cNvPr id="3" name="内容占位符 2"/>
          <p:cNvSpPr>
            <a:spLocks noGrp="1"/>
          </p:cNvSpPr>
          <p:nvPr>
            <p:ph sz="quarter" idx="1"/>
          </p:nvPr>
        </p:nvSpPr>
        <p:spPr>
          <a:xfrm>
            <a:off x="376920" y="1293131"/>
            <a:ext cx="8524875" cy="4846411"/>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p>
          <a:p>
            <a:pPr lvl="1"/>
            <a:r>
              <a:rPr lang="zh-CN" altLang="en-US" sz="2400" dirty="0"/>
              <a:t>基本信息：姓名、职位、项目中的角色、联系方式</a:t>
            </a:r>
            <a:endParaRPr lang="en-US" altLang="zh-CN" sz="2400" dirty="0"/>
          </a:p>
          <a:p>
            <a:pPr lvl="1"/>
            <a:r>
              <a:rPr lang="zh-CN" altLang="en-US" sz="2400" dirty="0"/>
              <a:t>评估信息：期望、对项目潜在影响</a:t>
            </a:r>
            <a:endParaRPr lang="en-US" altLang="zh-CN" sz="2400" dirty="0"/>
          </a:p>
          <a:p>
            <a:pPr lvl="1"/>
            <a:r>
              <a:rPr lang="zh-CN" altLang="en-US" sz="2400" dirty="0"/>
              <a:t>干系人分类：内部</a:t>
            </a:r>
            <a:r>
              <a:rPr lang="en-US" altLang="zh-CN" sz="2400" dirty="0"/>
              <a:t>/</a:t>
            </a:r>
            <a:r>
              <a:rPr lang="zh-CN" altLang="en-US" sz="2400" dirty="0"/>
              <a:t>外部，支持者</a:t>
            </a:r>
            <a:r>
              <a:rPr lang="en-US" altLang="zh-CN" sz="2400" dirty="0"/>
              <a:t>/</a:t>
            </a:r>
            <a:r>
              <a:rPr lang="zh-CN" altLang="en-US" sz="2400" dirty="0"/>
              <a:t>中立者</a:t>
            </a:r>
            <a:r>
              <a:rPr lang="en-US" altLang="zh-CN" sz="2400" dirty="0"/>
              <a:t>/</a:t>
            </a:r>
            <a:r>
              <a:rPr lang="zh-CN" altLang="en-US" sz="2400" dirty="0"/>
              <a:t>反对者</a:t>
            </a:r>
            <a:endParaRPr lang="en-US" altLang="zh-CN" sz="2400" dirty="0"/>
          </a:p>
          <a:p>
            <a:pPr lvl="1"/>
            <a:r>
              <a:rPr lang="zh-CN" altLang="en-US" sz="2400" dirty="0"/>
              <a:t>管理策略：提高他们的正面影响，降低潜在的负面影响</a:t>
            </a:r>
            <a:endParaRPr lang="en-US" altLang="zh-CN" sz="2400" dirty="0"/>
          </a:p>
          <a:p>
            <a:r>
              <a:rPr lang="zh-CN" altLang="en-US" sz="2400" dirty="0"/>
              <a:t>注意以下原则：</a:t>
            </a:r>
            <a:endParaRPr lang="en-US" altLang="zh-CN" sz="2400" dirty="0"/>
          </a:p>
          <a:p>
            <a:pPr marL="639762"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762"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762"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762" lvl="1" indent="-457200">
              <a:buFont typeface="+mj-lt"/>
              <a:buAutoNum type="arabicPeriod"/>
            </a:pPr>
            <a:r>
              <a:rPr lang="zh-CN" altLang="en-US" sz="2000" dirty="0"/>
              <a:t>与干系人管理策略相关的信息不纳入公开文件中。对公开的信息要注意控制其详细程度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p:txBody>
          <a:bodyPr/>
          <a:lstStyle/>
          <a:p>
            <a:pPr marL="180975" lvl="2" indent="-180975">
              <a:buFont typeface="Wingdings" pitchFamily="2" charset="2"/>
              <a:buChar char="§"/>
            </a:pPr>
            <a:r>
              <a:rPr lang="zh-CN" altLang="en-US" sz="2400" dirty="0"/>
              <a:t>项目发起人对项目的成功负有最终责任（通常是企业管理层人员），并解决项目经理无法控制的问题，例如：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思考：师大新校区项目的发起人是谁？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制定项目章程</a:t>
            </a:r>
          </a:p>
        </p:txBody>
      </p:sp>
      <p:sp>
        <p:nvSpPr>
          <p:cNvPr id="3" name="内容占位符 2"/>
          <p:cNvSpPr>
            <a:spLocks noGrp="1"/>
          </p:cNvSpPr>
          <p:nvPr>
            <p:ph idx="1"/>
          </p:nvPr>
        </p:nvSpPr>
        <p:spPr>
          <a:xfrm>
            <a:off x="327932" y="1293131"/>
            <a:ext cx="8524875" cy="50260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项目范围、进度和交付成果 </a:t>
            </a:r>
            <a:endParaRPr lang="en-US" altLang="zh-CN" sz="2000" dirty="0"/>
          </a:p>
          <a:p>
            <a:pPr lvl="1"/>
            <a:r>
              <a:rPr lang="zh-CN" altLang="en-US" sz="2000" dirty="0"/>
              <a:t>项目经理</a:t>
            </a:r>
            <a:endParaRPr lang="en-US" altLang="zh-CN" sz="2000" dirty="0"/>
          </a:p>
          <a:p>
            <a:r>
              <a:rPr lang="zh-CN" altLang="en-US" sz="2400" dirty="0"/>
              <a:t>项目章程通常由项目经理起草，由管理层确认并发布</a:t>
            </a:r>
            <a:endParaRPr lang="en-US" altLang="zh-CN" sz="2400" dirty="0"/>
          </a:p>
          <a:p>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召开项目启动大会</a:t>
            </a:r>
          </a:p>
        </p:txBody>
      </p:sp>
      <p:sp>
        <p:nvSpPr>
          <p:cNvPr id="3" name="内容占位符 2"/>
          <p:cNvSpPr>
            <a:spLocks noGrp="1"/>
          </p:cNvSpPr>
          <p:nvPr>
            <p:ph idx="1"/>
          </p:nvPr>
        </p:nvSpPr>
        <p:spPr>
          <a:xfrm>
            <a:off x="544286" y="1192439"/>
            <a:ext cx="5019684" cy="5443538"/>
          </a:xfrm>
        </p:spPr>
        <p:txBody>
          <a:bodyPr/>
          <a:lstStyle/>
          <a:p>
            <a:r>
              <a:rPr lang="zh-CN" altLang="en-US" sz="2400" dirty="0"/>
              <a:t>项目启动会的目的：</a:t>
            </a:r>
            <a:endParaRPr lang="en-US" altLang="zh-CN" sz="2400" dirty="0"/>
          </a:p>
          <a:p>
            <a:pPr lvl="1"/>
            <a:r>
              <a:rPr lang="zh-CN" altLang="en-US" sz="2000" dirty="0"/>
              <a:t>表示项目正式启动</a:t>
            </a:r>
          </a:p>
          <a:p>
            <a:pPr lvl="1"/>
            <a:r>
              <a:rPr lang="zh-CN" altLang="en-US" sz="2000" dirty="0"/>
              <a:t>明确组织结构，并责任到人</a:t>
            </a:r>
          </a:p>
          <a:p>
            <a:pPr lvl="1"/>
            <a:r>
              <a:rPr lang="zh-CN" altLang="en-US" sz="2000" dirty="0"/>
              <a:t>让高层领导，一般是老总或者副总，高调表示支持项目，并且各级领导和员工都要大力支持（这一点非常重要）</a:t>
            </a:r>
          </a:p>
          <a:p>
            <a:pPr lvl="1"/>
            <a:r>
              <a:rPr lang="zh-CN" altLang="en-US" sz="2000" dirty="0"/>
              <a:t>明确项目实施计划及项目概况，让所有相关的人至少明白各自的责任，并知道这个项目是怎么回事，这为项目后期执行时，可以扫清很多障碍</a:t>
            </a:r>
            <a:endParaRPr lang="en-US" altLang="zh-CN" sz="2000" dirty="0"/>
          </a:p>
          <a:p>
            <a:r>
              <a:rPr lang="zh-CN" altLang="en-US" sz="2200" dirty="0"/>
              <a:t>项目启动会议的方法请参考教材</a:t>
            </a:r>
            <a:r>
              <a:rPr lang="en-US" altLang="zh-CN" sz="2200" dirty="0"/>
              <a:t>57</a:t>
            </a:r>
            <a:r>
              <a:rPr lang="zh-CN" altLang="en-US" sz="2200"/>
              <a:t>页</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3"/>
          <a:srcRect/>
          <a:stretch>
            <a:fillRect/>
          </a:stretch>
        </p:blipFill>
        <p:spPr bwMode="auto">
          <a:xfrm>
            <a:off x="5929322" y="114298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itchFamily="2" charset="2"/>
              <a:buChar char="§"/>
            </a:pPr>
            <a:r>
              <a:rPr lang="zh-CN" altLang="en-US" sz="2400" dirty="0"/>
              <a:t>阅读教材</a:t>
            </a:r>
            <a:r>
              <a:rPr lang="en-US" altLang="zh-CN" sz="2400" dirty="0"/>
              <a:t>47-58</a:t>
            </a:r>
            <a:r>
              <a:rPr lang="zh-CN" altLang="en-US" sz="2400" dirty="0"/>
              <a:t>页，小组共同交流探讨，将不懂的问题提交；</a:t>
            </a:r>
          </a:p>
        </p:txBody>
      </p:sp>
    </p:spTree>
    <p:extLst>
      <p:ext uri="{BB962C8B-B14F-4D97-AF65-F5344CB8AC3E}">
        <p14:creationId xmlns:p14="http://schemas.microsoft.com/office/powerpoint/2010/main" val="416316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30629" y="182880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071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0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9075"/>
            <a:ext cx="9143999" cy="5372330"/>
          </a:xfrm>
        </p:spPr>
      </p:pic>
    </p:spTree>
    <p:extLst>
      <p:ext uri="{BB962C8B-B14F-4D97-AF65-F5344CB8AC3E}">
        <p14:creationId xmlns:p14="http://schemas.microsoft.com/office/powerpoint/2010/main" val="412469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2771" name="Rectangle 2"/>
          <p:cNvSpPr>
            <a:spLocks noGrp="1" noChangeArrowheads="1"/>
          </p:cNvSpPr>
          <p:nvPr>
            <p:ph type="title"/>
          </p:nvPr>
        </p:nvSpPr>
        <p:spPr>
          <a:xfrm>
            <a:off x="381000" y="5334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1000" y="1828800"/>
            <a:ext cx="8305800" cy="4191000"/>
          </a:xfrm>
        </p:spPr>
        <p:txBody>
          <a:bodyPr>
            <a:noAutofit/>
          </a:bodyPr>
          <a:lstStyle/>
          <a:p>
            <a:pPr eaLnBrk="1" hangingPunct="1">
              <a:lnSpc>
                <a:spcPct val="160000"/>
              </a:lnSpc>
              <a:spcBef>
                <a:spcPts val="300"/>
              </a:spcBef>
              <a:defRPr/>
            </a:pPr>
            <a:r>
              <a:rPr lang="zh-CN" altLang="en-US" sz="2400" dirty="0">
                <a:latin typeface="Arial" charset="0"/>
              </a:rPr>
              <a:t>项目集</a:t>
            </a:r>
            <a:r>
              <a:rPr lang="en-US" altLang="zh-CN" sz="2400" dirty="0">
                <a:latin typeface="Arial" charset="0"/>
              </a:rPr>
              <a:t>[Program]:</a:t>
            </a:r>
            <a:r>
              <a:rPr lang="zh-CN" altLang="en-US" sz="2400" dirty="0">
                <a:latin typeface="Arial" charset="0"/>
              </a:rPr>
              <a:t>一组相互关联且被协调管理的项目</a:t>
            </a:r>
            <a:endParaRPr lang="en-US" altLang="zh-CN" sz="2400" dirty="0">
              <a:latin typeface="Arial" charset="0"/>
            </a:endParaRPr>
          </a:p>
          <a:p>
            <a:pPr lvl="1" eaLnBrk="1" hangingPunct="1">
              <a:lnSpc>
                <a:spcPct val="160000"/>
              </a:lnSpc>
              <a:spcBef>
                <a:spcPts val="300"/>
              </a:spcBef>
              <a:defRPr/>
            </a:pPr>
            <a:r>
              <a:rPr lang="zh-CN" altLang="en-US" sz="2000" dirty="0">
                <a:latin typeface="Arial" charset="0"/>
              </a:rPr>
              <a:t>协调管理是为了获得单个项目分别管理所无法实现的优势</a:t>
            </a:r>
            <a:endParaRPr lang="en-US" altLang="zh-CN" sz="2000" dirty="0">
              <a:latin typeface="Arial" charset="0"/>
            </a:endParaRPr>
          </a:p>
          <a:p>
            <a:pPr lvl="1" eaLnBrk="1" hangingPunct="1">
              <a:lnSpc>
                <a:spcPct val="160000"/>
              </a:lnSpc>
              <a:spcBef>
                <a:spcPts val="300"/>
              </a:spcBef>
              <a:defRPr/>
            </a:pPr>
            <a:r>
              <a:rPr lang="zh-CN" altLang="en-US" sz="2000" dirty="0">
                <a:latin typeface="Arial" charset="0"/>
              </a:rPr>
              <a:t>例如“三年大变样”中的道路改造，多条路协调好先后顺序才能在保障交通的前提下改造</a:t>
            </a:r>
            <a:endParaRPr lang="en-US" sz="2000" dirty="0">
              <a:latin typeface="Arial" charset="0"/>
            </a:endParaRPr>
          </a:p>
          <a:p>
            <a:pPr eaLnBrk="1" hangingPunct="1">
              <a:lnSpc>
                <a:spcPct val="120000"/>
              </a:lnSpc>
              <a:spcBef>
                <a:spcPts val="300"/>
              </a:spcBef>
              <a:defRPr/>
            </a:pPr>
            <a:r>
              <a:rPr lang="zh-CN" altLang="en-US" sz="2400" dirty="0">
                <a:latin typeface="Arial" charset="0"/>
              </a:rPr>
              <a:t>项目集经理</a:t>
            </a:r>
            <a:r>
              <a:rPr lang="en-US" altLang="zh-CN" sz="2400" dirty="0">
                <a:latin typeface="Arial" charset="0"/>
              </a:rPr>
              <a:t>[Program</a:t>
            </a:r>
            <a:r>
              <a:rPr lang="zh-CN" altLang="en-US" sz="2400" dirty="0">
                <a:latin typeface="Arial" charset="0"/>
              </a:rPr>
              <a:t>　</a:t>
            </a:r>
            <a:r>
              <a:rPr lang="en-US" altLang="zh-CN" sz="2400" dirty="0">
                <a:latin typeface="Arial" charset="0"/>
              </a:rPr>
              <a:t>managers]</a:t>
            </a:r>
            <a:r>
              <a:rPr lang="zh-CN" altLang="en-US" sz="2400" dirty="0">
                <a:latin typeface="Arial" charset="0"/>
              </a:rPr>
              <a:t>是项目经理的老板，负责监督和推进项目集工作。领导并指导项目经理完成项目集中的项目</a:t>
            </a:r>
            <a:endParaRPr lang="en-US" altLang="zh-CN" sz="2400" dirty="0">
              <a:latin typeface="Arial" charset="0"/>
            </a:endParaRPr>
          </a:p>
          <a:p>
            <a:pPr eaLnBrk="1" hangingPunct="1">
              <a:lnSpc>
                <a:spcPct val="120000"/>
              </a:lnSpc>
              <a:spcBef>
                <a:spcPts val="300"/>
              </a:spcBef>
              <a:defRPr/>
            </a:pPr>
            <a:r>
              <a:rPr lang="en-US" sz="2400" dirty="0">
                <a:latin typeface="Arial" charset="0"/>
              </a:rPr>
              <a:t>IT</a:t>
            </a:r>
            <a:r>
              <a:rPr lang="zh-CN" altLang="en-US" sz="2400" dirty="0">
                <a:latin typeface="Arial" charset="0"/>
              </a:rPr>
              <a:t>领域典型的项目集例子</a:t>
            </a:r>
            <a:r>
              <a:rPr lang="en-US" sz="2400" dirty="0">
                <a:latin typeface="Arial" charset="0"/>
              </a:rPr>
              <a:t>: </a:t>
            </a:r>
            <a:r>
              <a:rPr lang="zh-CN" altLang="en-US" sz="2400" dirty="0">
                <a:latin typeface="Arial" charset="0"/>
              </a:rPr>
              <a:t>基础架构</a:t>
            </a:r>
            <a:r>
              <a:rPr lang="en-US" sz="2400" dirty="0">
                <a:latin typeface="Arial" charset="0"/>
              </a:rPr>
              <a:t>, </a:t>
            </a:r>
            <a:r>
              <a:rPr lang="zh-CN" altLang="en-US" sz="2400" dirty="0">
                <a:latin typeface="Arial" charset="0"/>
              </a:rPr>
              <a:t>应用开发</a:t>
            </a:r>
            <a:r>
              <a:rPr lang="en-US" sz="2400" dirty="0">
                <a:latin typeface="Arial" charset="0"/>
              </a:rPr>
              <a:t>, </a:t>
            </a:r>
            <a:r>
              <a:rPr lang="zh-CN" altLang="en-US" sz="2400" dirty="0">
                <a:latin typeface="Arial" charset="0"/>
              </a:rPr>
              <a:t>用户支持等</a:t>
            </a:r>
            <a:endParaRPr lang="en-US" sz="2400" dirty="0">
              <a:latin typeface="Arial" charset="0"/>
            </a:endParaRPr>
          </a:p>
        </p:txBody>
      </p:sp>
      <p:sp>
        <p:nvSpPr>
          <p:cNvPr id="32773"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Tree>
    <p:extLst>
      <p:ext uri="{BB962C8B-B14F-4D97-AF65-F5344CB8AC3E}">
        <p14:creationId xmlns:p14="http://schemas.microsoft.com/office/powerpoint/2010/main" val="8226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3795" name="Title 1"/>
          <p:cNvSpPr>
            <a:spLocks noGrp="1"/>
          </p:cNvSpPr>
          <p:nvPr>
            <p:ph type="title"/>
          </p:nvPr>
        </p:nvSpPr>
        <p:spPr>
          <a:xfrm>
            <a:off x="381000" y="370122"/>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项目组合管理</a:t>
            </a:r>
            <a:endParaRPr lang="en-US" altLang="zh-CN" dirty="0"/>
          </a:p>
        </p:txBody>
      </p:sp>
      <p:sp>
        <p:nvSpPr>
          <p:cNvPr id="33796"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33797" name="Content Placeholder 3"/>
          <p:cNvSpPr>
            <a:spLocks noGrp="1"/>
          </p:cNvSpPr>
          <p:nvPr>
            <p:ph sz="quarter" idx="1"/>
          </p:nvPr>
        </p:nvSpPr>
        <p:spPr>
          <a:xfrm>
            <a:off x="381000" y="1295400"/>
            <a:ext cx="8305800" cy="5029200"/>
          </a:xfrm>
        </p:spPr>
        <p:txBody>
          <a:bodyPr/>
          <a:lstStyle/>
          <a:p>
            <a:pPr eaLnBrk="1" hangingPunct="1"/>
            <a:r>
              <a:rPr lang="zh-CN" altLang="en-US" sz="2800" b="1" dirty="0">
                <a:latin typeface="Arial" charset="0"/>
              </a:rPr>
              <a:t>项目组合</a:t>
            </a:r>
            <a:r>
              <a:rPr lang="en-US" altLang="zh-CN" sz="2800" b="1" dirty="0">
                <a:latin typeface="Arial" charset="0"/>
              </a:rPr>
              <a:t>[P</a:t>
            </a:r>
            <a:r>
              <a:rPr lang="en-US" sz="2800" b="1" dirty="0"/>
              <a:t>ortfolio</a:t>
            </a:r>
            <a:r>
              <a:rPr lang="en-US" altLang="zh-CN" sz="2800" b="1" dirty="0">
                <a:latin typeface="Arial" charset="0"/>
              </a:rPr>
              <a:t>]</a:t>
            </a:r>
            <a:r>
              <a:rPr lang="zh-CN" altLang="en-US" sz="2800" dirty="0">
                <a:latin typeface="Arial" charset="0"/>
              </a:rPr>
              <a:t>是指为便于有效管理、实现组织</a:t>
            </a:r>
            <a:r>
              <a:rPr lang="zh-CN" altLang="en-US" sz="2800" dirty="0">
                <a:solidFill>
                  <a:srgbClr val="FF0000"/>
                </a:solidFill>
                <a:latin typeface="Arial" charset="0"/>
              </a:rPr>
              <a:t>战略业务目标</a:t>
            </a:r>
            <a:r>
              <a:rPr lang="zh-CN" altLang="en-US" sz="2800" dirty="0">
                <a:latin typeface="Arial" charset="0"/>
              </a:rPr>
              <a:t>而组合在一起的项目、项目集和其他工作</a:t>
            </a:r>
            <a:endParaRPr lang="en-US" altLang="zh-CN" sz="2800" dirty="0">
              <a:latin typeface="Arial" charset="0"/>
            </a:endParaRPr>
          </a:p>
          <a:p>
            <a:pPr lvl="1" eaLnBrk="1" hangingPunct="1"/>
            <a:r>
              <a:rPr lang="zh-CN" altLang="en-US" sz="2400" dirty="0">
                <a:latin typeface="Arial" charset="0"/>
              </a:rPr>
              <a:t>组织将项目及项目集组合并进行管理，使其作为一个投资组合，从而促成整个组织的成功。项目组合中的项目、项目集不一定彼此存在依赖或有直接关系</a:t>
            </a:r>
            <a:endParaRPr lang="en-US" altLang="zh-CN" sz="2400" dirty="0">
              <a:latin typeface="Arial" charset="0"/>
            </a:endParaRPr>
          </a:p>
          <a:p>
            <a:pPr lvl="1" eaLnBrk="1" hangingPunct="1"/>
            <a:r>
              <a:rPr lang="zh-CN" altLang="en-US" sz="2400" dirty="0">
                <a:latin typeface="Arial" charset="0"/>
              </a:rPr>
              <a:t>例如“三年大变样”实现石家庄市构建良好招商环境和良好生活环境的战略目标，包含了道路改造、城中村改造、城市绿化、商业区改造等项目和项目集</a:t>
            </a:r>
            <a:endParaRPr lang="en-US" altLang="zh-CN" sz="2400" dirty="0">
              <a:latin typeface="Arial" charset="0"/>
            </a:endParaRPr>
          </a:p>
          <a:p>
            <a:pPr eaLnBrk="1" hangingPunct="1"/>
            <a:r>
              <a:rPr lang="zh-CN" altLang="en-US" sz="2800" dirty="0">
                <a:latin typeface="Arial" charset="0"/>
              </a:rPr>
              <a:t>项目组合经理</a:t>
            </a:r>
            <a:r>
              <a:rPr lang="en-US" altLang="zh-CN" sz="2800" dirty="0">
                <a:latin typeface="Arial" charset="0"/>
              </a:rPr>
              <a:t>[Portfolio managers] </a:t>
            </a:r>
            <a:r>
              <a:rPr lang="zh-CN" altLang="en-US" sz="2800" dirty="0">
                <a:latin typeface="Arial" charset="0"/>
              </a:rPr>
              <a:t>从战略视角帮助组织挑选并分析项目，以此帮助组织作出明智的投资决策</a:t>
            </a:r>
            <a:endParaRPr lang="en-US" altLang="zh-CN" sz="2800" dirty="0">
              <a:latin typeface="Arial" charset="0"/>
            </a:endParaRPr>
          </a:p>
        </p:txBody>
      </p:sp>
    </p:spTree>
    <p:extLst>
      <p:ext uri="{BB962C8B-B14F-4D97-AF65-F5344CB8AC3E}">
        <p14:creationId xmlns:p14="http://schemas.microsoft.com/office/powerpoint/2010/main" val="37580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2"/>
          <a:srcRect/>
          <a:stretch>
            <a:fillRect/>
          </a:stretch>
        </p:blipFill>
        <p:spPr bwMode="auto">
          <a:xfrm>
            <a:off x="304800" y="4404148"/>
            <a:ext cx="3048000" cy="2025227"/>
          </a:xfrm>
          <a:prstGeom prst="rect">
            <a:avLst/>
          </a:prstGeom>
          <a:noFill/>
        </p:spPr>
      </p:pic>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大型项目示例</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graphicFrame>
        <p:nvGraphicFramePr>
          <p:cNvPr id="8" name="图示 7"/>
          <p:cNvGraphicFramePr/>
          <p:nvPr/>
        </p:nvGraphicFramePr>
        <p:xfrm>
          <a:off x="381000" y="1447800"/>
          <a:ext cx="7086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400800" y="1447800"/>
            <a:ext cx="1595309" cy="430887"/>
          </a:xfrm>
          <a:prstGeom prst="rect">
            <a:avLst/>
          </a:prstGeom>
          <a:noFill/>
        </p:spPr>
        <p:txBody>
          <a:bodyPr wrap="none" rtlCol="0">
            <a:spAutoFit/>
          </a:bodyPr>
          <a:lstStyle/>
          <a:p>
            <a:r>
              <a:rPr lang="zh-CN" altLang="en-US" dirty="0"/>
              <a:t>承办奥运会</a:t>
            </a:r>
          </a:p>
        </p:txBody>
      </p:sp>
      <p:sp>
        <p:nvSpPr>
          <p:cNvPr id="10" name="TextBox 9"/>
          <p:cNvSpPr txBox="1"/>
          <p:nvPr/>
        </p:nvSpPr>
        <p:spPr>
          <a:xfrm>
            <a:off x="6400800" y="2438400"/>
            <a:ext cx="2159566" cy="430887"/>
          </a:xfrm>
          <a:prstGeom prst="rect">
            <a:avLst/>
          </a:prstGeom>
          <a:noFill/>
        </p:spPr>
        <p:txBody>
          <a:bodyPr wrap="none" rtlCol="0">
            <a:spAutoFit/>
          </a:bodyPr>
          <a:lstStyle/>
          <a:p>
            <a:r>
              <a:rPr lang="zh-CN" altLang="en-US" dirty="0"/>
              <a:t>奥运体育馆建设</a:t>
            </a:r>
          </a:p>
        </p:txBody>
      </p:sp>
      <p:sp>
        <p:nvSpPr>
          <p:cNvPr id="11" name="TextBox 10"/>
          <p:cNvSpPr txBox="1"/>
          <p:nvPr/>
        </p:nvSpPr>
        <p:spPr>
          <a:xfrm>
            <a:off x="6400800" y="3429000"/>
            <a:ext cx="1595309" cy="430887"/>
          </a:xfrm>
          <a:prstGeom prst="rect">
            <a:avLst/>
          </a:prstGeom>
          <a:noFill/>
        </p:spPr>
        <p:txBody>
          <a:bodyPr wrap="none" rtlCol="0">
            <a:spAutoFit/>
          </a:bodyPr>
          <a:lstStyle/>
          <a:p>
            <a:r>
              <a:rPr lang="zh-CN" altLang="en-US" dirty="0"/>
              <a:t>游泳馆建设</a:t>
            </a:r>
          </a:p>
        </p:txBody>
      </p:sp>
      <p:sp>
        <p:nvSpPr>
          <p:cNvPr id="12" name="TextBox 11"/>
          <p:cNvSpPr txBox="1"/>
          <p:nvPr/>
        </p:nvSpPr>
        <p:spPr>
          <a:xfrm>
            <a:off x="152400" y="3429000"/>
            <a:ext cx="1877437" cy="430887"/>
          </a:xfrm>
          <a:prstGeom prst="rect">
            <a:avLst/>
          </a:prstGeom>
          <a:noFill/>
        </p:spPr>
        <p:txBody>
          <a:bodyPr wrap="none" rtlCol="0">
            <a:spAutoFit/>
          </a:bodyPr>
          <a:lstStyle/>
          <a:p>
            <a:r>
              <a:rPr lang="zh-CN" altLang="en-US" dirty="0"/>
              <a:t>羽毛球馆建设</a:t>
            </a:r>
          </a:p>
        </p:txBody>
      </p:sp>
      <p:sp>
        <p:nvSpPr>
          <p:cNvPr id="13" name="TextBox 12"/>
          <p:cNvSpPr txBox="1"/>
          <p:nvPr/>
        </p:nvSpPr>
        <p:spPr>
          <a:xfrm>
            <a:off x="6400800" y="4495800"/>
            <a:ext cx="1595309" cy="430887"/>
          </a:xfrm>
          <a:prstGeom prst="rect">
            <a:avLst/>
          </a:prstGeom>
          <a:noFill/>
        </p:spPr>
        <p:txBody>
          <a:bodyPr wrap="none" rtlCol="0">
            <a:spAutoFit/>
          </a:bodyPr>
          <a:lstStyle/>
          <a:p>
            <a:r>
              <a:rPr lang="zh-CN" altLang="en-US" dirty="0"/>
              <a:t>游泳池建设</a:t>
            </a:r>
          </a:p>
        </p:txBody>
      </p:sp>
      <p:sp>
        <p:nvSpPr>
          <p:cNvPr id="14" name="TextBox 13"/>
          <p:cNvSpPr txBox="1"/>
          <p:nvPr/>
        </p:nvSpPr>
        <p:spPr>
          <a:xfrm>
            <a:off x="6400800" y="5486400"/>
            <a:ext cx="1595309" cy="430887"/>
          </a:xfrm>
          <a:prstGeom prst="rect">
            <a:avLst/>
          </a:prstGeom>
          <a:noFill/>
        </p:spPr>
        <p:txBody>
          <a:bodyPr wrap="none" rtlCol="0">
            <a:spAutoFit/>
          </a:bodyPr>
          <a:lstStyle/>
          <a:p>
            <a:r>
              <a:rPr lang="zh-CN" altLang="en-US" dirty="0"/>
              <a:t>更衣室建设</a:t>
            </a:r>
          </a:p>
        </p:txBody>
      </p:sp>
    </p:spTree>
    <p:extLst>
      <p:ext uri="{BB962C8B-B14F-4D97-AF65-F5344CB8AC3E}">
        <p14:creationId xmlns:p14="http://schemas.microsoft.com/office/powerpoint/2010/main" val="1009205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58220F6-8176-4D37-8DC0-4F2A12562147}"/>
              </a:ext>
            </a:extLst>
          </p:cNvPr>
          <p:cNvSpPr>
            <a:spLocks noGrp="1"/>
          </p:cNvSpPr>
          <p:nvPr>
            <p:ph type="title"/>
          </p:nvPr>
        </p:nvSpPr>
        <p:spPr/>
        <p:txBody>
          <a:bodyPr/>
          <a:lstStyle/>
          <a:p>
            <a:r>
              <a:rPr lang="zh-CN" altLang="en-US" dirty="0"/>
              <a:t>项目、项目集、项目组合之间的关系</a:t>
            </a:r>
          </a:p>
        </p:txBody>
      </p:sp>
      <p:sp>
        <p:nvSpPr>
          <p:cNvPr id="3" name="内容占位符 2">
            <a:extLst>
              <a:ext uri="{FF2B5EF4-FFF2-40B4-BE49-F238E27FC236}">
                <a16:creationId xmlns:a16="http://schemas.microsoft.com/office/drawing/2014/main" xmlns="" id="{7D0BC540-954C-4AEA-B6FB-F99745E5B32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xmlns="" id="{38E09541-9D4B-4371-8186-AB403C1CDA55}"/>
              </a:ext>
            </a:extLst>
          </p:cNvPr>
          <p:cNvPicPr>
            <a:picLocks noChangeAspect="1"/>
          </p:cNvPicPr>
          <p:nvPr/>
        </p:nvPicPr>
        <p:blipFill>
          <a:blip r:embed="rId2"/>
          <a:stretch>
            <a:fillRect/>
          </a:stretch>
        </p:blipFill>
        <p:spPr>
          <a:xfrm>
            <a:off x="100569" y="1489075"/>
            <a:ext cx="8914286" cy="4582517"/>
          </a:xfrm>
          <a:prstGeom prst="rect">
            <a:avLst/>
          </a:prstGeom>
        </p:spPr>
      </p:pic>
    </p:spTree>
    <p:extLst>
      <p:ext uri="{BB962C8B-B14F-4D97-AF65-F5344CB8AC3E}">
        <p14:creationId xmlns:p14="http://schemas.microsoft.com/office/powerpoint/2010/main" val="260084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4819" name="Title 1"/>
          <p:cNvSpPr>
            <a:spLocks noGrp="1"/>
          </p:cNvSpPr>
          <p:nvPr>
            <p:ph type="title"/>
          </p:nvPr>
        </p:nvSpPr>
        <p:spPr>
          <a:xfrm>
            <a:off x="457200" y="206832"/>
            <a:ext cx="8686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8" name="TextBox 7"/>
          <p:cNvSpPr txBox="1"/>
          <p:nvPr/>
        </p:nvSpPr>
        <p:spPr>
          <a:xfrm>
            <a:off x="762000" y="4343400"/>
            <a:ext cx="3200400" cy="1815882"/>
          </a:xfrm>
          <a:prstGeom prst="rect">
            <a:avLst/>
          </a:prstGeom>
          <a:noFill/>
        </p:spPr>
        <p:txBody>
          <a:bodyPr wrap="square" rtlCol="0">
            <a:spAutoFit/>
          </a:bodyPr>
          <a:lstStyle/>
          <a:p>
            <a:r>
              <a:rPr lang="zh-CN" altLang="en-US" b="1" dirty="0"/>
              <a:t>项目管理</a:t>
            </a:r>
            <a:endParaRPr lang="en-US" altLang="zh-CN" b="1" dirty="0"/>
          </a:p>
          <a:p>
            <a:pPr>
              <a:buFont typeface="Arial" pitchFamily="34" charset="0"/>
              <a:buChar char="•"/>
            </a:pPr>
            <a:r>
              <a:rPr lang="zh-CN" altLang="en-US" sz="1800" dirty="0"/>
              <a:t>我们的项目实施的怎么样？</a:t>
            </a:r>
            <a:endParaRPr lang="en-US" altLang="zh-CN" sz="1800" dirty="0"/>
          </a:p>
          <a:p>
            <a:pPr>
              <a:buFont typeface="Arial" pitchFamily="34" charset="0"/>
              <a:buChar char="•"/>
            </a:pPr>
            <a:r>
              <a:rPr lang="zh-CN" altLang="en-US" sz="1800" dirty="0"/>
              <a:t>项目进度是否符合计划，并且花费也在预算之内？</a:t>
            </a:r>
            <a:endParaRPr lang="en-US" altLang="zh-CN" sz="1800" dirty="0"/>
          </a:p>
          <a:p>
            <a:pPr>
              <a:buFont typeface="Arial" pitchFamily="34" charset="0"/>
              <a:buChar char="•"/>
            </a:pPr>
            <a:r>
              <a:rPr lang="zh-CN" altLang="en-US" sz="1800" dirty="0"/>
              <a:t>项目的干系人知道他们应该做什么吗？</a:t>
            </a:r>
          </a:p>
        </p:txBody>
      </p:sp>
      <p:sp>
        <p:nvSpPr>
          <p:cNvPr id="9" name="TextBox 8"/>
          <p:cNvSpPr txBox="1"/>
          <p:nvPr/>
        </p:nvSpPr>
        <p:spPr>
          <a:xfrm>
            <a:off x="5105400" y="4343400"/>
            <a:ext cx="3200400" cy="1815882"/>
          </a:xfrm>
          <a:prstGeom prst="rect">
            <a:avLst/>
          </a:prstGeom>
          <a:noFill/>
        </p:spPr>
        <p:txBody>
          <a:bodyPr wrap="square" rtlCol="0">
            <a:spAutoFit/>
          </a:bodyPr>
          <a:lstStyle/>
          <a:p>
            <a:r>
              <a:rPr lang="zh-CN" altLang="en-US" b="1" dirty="0"/>
              <a:t>项目组合管理</a:t>
            </a:r>
            <a:endParaRPr lang="en-US" altLang="zh-CN" b="1" dirty="0"/>
          </a:p>
          <a:p>
            <a:pPr>
              <a:buFont typeface="Arial" pitchFamily="34" charset="0"/>
              <a:buChar char="•"/>
            </a:pPr>
            <a:r>
              <a:rPr lang="zh-CN" altLang="en-US" sz="1800" dirty="0"/>
              <a:t>我们是在做正确的项目吗？</a:t>
            </a:r>
            <a:endParaRPr lang="en-US" altLang="zh-CN" sz="1800" dirty="0"/>
          </a:p>
          <a:p>
            <a:pPr>
              <a:buFont typeface="Arial" pitchFamily="34" charset="0"/>
              <a:buChar char="•"/>
            </a:pPr>
            <a:r>
              <a:rPr lang="zh-CN" altLang="en-US" sz="1800" dirty="0"/>
              <a:t>我们是在合适的领域进行投资吗？</a:t>
            </a:r>
            <a:endParaRPr lang="en-US" altLang="zh-CN" sz="1800" dirty="0"/>
          </a:p>
          <a:p>
            <a:pPr>
              <a:buFont typeface="Arial" pitchFamily="34" charset="0"/>
              <a:buChar char="•"/>
            </a:pPr>
            <a:r>
              <a:rPr lang="zh-CN" altLang="en-US" sz="1800" dirty="0"/>
              <a:t>我们是否拥有具有竞争力的资源？</a:t>
            </a:r>
          </a:p>
        </p:txBody>
      </p:sp>
      <p:sp>
        <p:nvSpPr>
          <p:cNvPr id="10" name="云形标注 9"/>
          <p:cNvSpPr/>
          <p:nvPr/>
        </p:nvSpPr>
        <p:spPr>
          <a:xfrm>
            <a:off x="7391400" y="1066800"/>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做正确的事</a:t>
            </a:r>
          </a:p>
        </p:txBody>
      </p:sp>
      <p:sp>
        <p:nvSpPr>
          <p:cNvPr id="11" name="云形标注 10"/>
          <p:cNvSpPr/>
          <p:nvPr/>
        </p:nvSpPr>
        <p:spPr>
          <a:xfrm>
            <a:off x="0" y="1219200"/>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正确地做事</a:t>
            </a:r>
          </a:p>
        </p:txBody>
      </p:sp>
      <p:grpSp>
        <p:nvGrpSpPr>
          <p:cNvPr id="12" name="组合 11">
            <a:extLst>
              <a:ext uri="{FF2B5EF4-FFF2-40B4-BE49-F238E27FC236}">
                <a16:creationId xmlns:a16="http://schemas.microsoft.com/office/drawing/2014/main" xmlns="" id="{80EBA74E-A7C7-4273-A2D8-7B16F8DECF69}"/>
              </a:ext>
            </a:extLst>
          </p:cNvPr>
          <p:cNvGrpSpPr/>
          <p:nvPr/>
        </p:nvGrpSpPr>
        <p:grpSpPr>
          <a:xfrm rot="5400000">
            <a:off x="3819917" y="-561037"/>
            <a:ext cx="2112579" cy="7827676"/>
            <a:chOff x="804034" y="1489075"/>
            <a:chExt cx="2112579" cy="3436883"/>
          </a:xfrm>
        </p:grpSpPr>
        <p:sp>
          <p:nvSpPr>
            <p:cNvPr id="13" name="箭头: 上 12">
              <a:extLst>
                <a:ext uri="{FF2B5EF4-FFF2-40B4-BE49-F238E27FC236}">
                  <a16:creationId xmlns:a16="http://schemas.microsoft.com/office/drawing/2014/main" xmlns="" id="{81C8E20B-EE40-4721-BCA2-D6AB8053BC7A}"/>
                </a:ext>
              </a:extLst>
            </p:cNvPr>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Arial" charset="0"/>
              </a:endParaRPr>
            </a:p>
          </p:txBody>
        </p:sp>
        <p:sp>
          <p:nvSpPr>
            <p:cNvPr id="14" name="文本框 13">
              <a:extLst>
                <a:ext uri="{FF2B5EF4-FFF2-40B4-BE49-F238E27FC236}">
                  <a16:creationId xmlns:a16="http://schemas.microsoft.com/office/drawing/2014/main" xmlns="" id="{552AB30C-076A-46E0-AC1F-CBD862833FB2}"/>
                </a:ext>
              </a:extLst>
            </p:cNvPr>
            <p:cNvSpPr txBox="1"/>
            <p:nvPr/>
          </p:nvSpPr>
          <p:spPr>
            <a:xfrm rot="16200000">
              <a:off x="1652105" y="1754617"/>
              <a:ext cx="621620" cy="1051466"/>
            </a:xfrm>
            <a:prstGeom prst="rect">
              <a:avLst/>
            </a:prstGeom>
            <a:noFill/>
          </p:spPr>
          <p:txBody>
            <a:bodyPr wrap="none" rtlCol="0">
              <a:spAutoFit/>
            </a:bodyPr>
            <a:lstStyle/>
            <a:p>
              <a:r>
                <a:rPr lang="zh-CN" altLang="en-US" sz="2400" dirty="0"/>
                <a:t>战略目标</a:t>
              </a:r>
            </a:p>
          </p:txBody>
        </p:sp>
        <p:sp>
          <p:nvSpPr>
            <p:cNvPr id="15" name="文本框 14">
              <a:extLst>
                <a:ext uri="{FF2B5EF4-FFF2-40B4-BE49-F238E27FC236}">
                  <a16:creationId xmlns:a16="http://schemas.microsoft.com/office/drawing/2014/main" xmlns="" id="{A2997A2A-47C1-4AA9-8B9C-27CBB4239D94}"/>
                </a:ext>
              </a:extLst>
            </p:cNvPr>
            <p:cNvSpPr txBox="1"/>
            <p:nvPr/>
          </p:nvSpPr>
          <p:spPr>
            <a:xfrm rot="16200000">
              <a:off x="1376260" y="4159077"/>
              <a:ext cx="621620" cy="461665"/>
            </a:xfrm>
            <a:prstGeom prst="rect">
              <a:avLst/>
            </a:prstGeom>
            <a:noFill/>
          </p:spPr>
          <p:txBody>
            <a:bodyPr wrap="none" rtlCol="0">
              <a:spAutoFit/>
            </a:bodyPr>
            <a:lstStyle/>
            <a:p>
              <a:r>
                <a:rPr lang="zh-CN" altLang="en-US" sz="2400" dirty="0"/>
                <a:t>战术目标</a:t>
              </a:r>
            </a:p>
          </p:txBody>
        </p:sp>
      </p:grpSp>
    </p:spTree>
    <p:extLst>
      <p:ext uri="{BB962C8B-B14F-4D97-AF65-F5344CB8AC3E}">
        <p14:creationId xmlns:p14="http://schemas.microsoft.com/office/powerpoint/2010/main" val="371892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2500" t="15000" r="10000" b="12000"/>
          <a:stretch>
            <a:fillRect/>
          </a:stretch>
        </p:blipFill>
        <p:spPr bwMode="auto">
          <a:xfrm>
            <a:off x="0" y="609600"/>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p:txBody>
          <a:bodyPr/>
          <a:lstStyle/>
          <a:p>
            <a:pPr>
              <a:defRPr/>
            </a:pPr>
            <a:r>
              <a:rPr lang="en-US"/>
              <a:t>Information Technology Project Management, Fifth Edition, Copyright 2007                  </a:t>
            </a:r>
          </a:p>
        </p:txBody>
      </p:sp>
      <p:sp>
        <p:nvSpPr>
          <p:cNvPr id="6" name="TextBox 5"/>
          <p:cNvSpPr txBox="1"/>
          <p:nvPr/>
        </p:nvSpPr>
        <p:spPr>
          <a:xfrm>
            <a:off x="1600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产品</a:t>
            </a:r>
          </a:p>
        </p:txBody>
      </p:sp>
      <p:sp>
        <p:nvSpPr>
          <p:cNvPr id="7" name="TextBox 6"/>
          <p:cNvSpPr txBox="1"/>
          <p:nvPr/>
        </p:nvSpPr>
        <p:spPr>
          <a:xfrm>
            <a:off x="4648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能力</a:t>
            </a:r>
          </a:p>
        </p:txBody>
      </p:sp>
      <p:sp>
        <p:nvSpPr>
          <p:cNvPr id="8" name="TextBox 7"/>
          <p:cNvSpPr txBox="1"/>
          <p:nvPr/>
        </p:nvSpPr>
        <p:spPr>
          <a:xfrm>
            <a:off x="71628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战略</a:t>
            </a:r>
          </a:p>
        </p:txBody>
      </p:sp>
    </p:spTree>
    <p:extLst>
      <p:ext uri="{BB962C8B-B14F-4D97-AF65-F5344CB8AC3E}">
        <p14:creationId xmlns:p14="http://schemas.microsoft.com/office/powerpoint/2010/main" val="28951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8436" name="Rectangle 2"/>
          <p:cNvSpPr>
            <a:spLocks noGrp="1" noChangeArrowheads="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381000" y="1600200"/>
            <a:ext cx="8305800" cy="4114800"/>
          </a:xfrm>
        </p:spPr>
        <p:txBody>
          <a:bodyPr/>
          <a:lstStyle/>
          <a:p>
            <a:r>
              <a:rPr lang="zh-CN" altLang="en-US" sz="2800" dirty="0">
                <a:ea typeface="宋体" charset="-122"/>
              </a:rPr>
              <a:t>有三种基本的组织结构</a:t>
            </a:r>
            <a:endParaRPr lang="en-US" altLang="zh-CN" sz="2800" dirty="0">
              <a:ea typeface="宋体" charset="-122"/>
            </a:endParaRPr>
          </a:p>
          <a:p>
            <a:pPr lvl="1"/>
            <a:r>
              <a:rPr lang="zh-CN" altLang="en-US" sz="2400" b="1" dirty="0">
                <a:ea typeface="宋体" charset="-122"/>
              </a:rPr>
              <a:t>职能型</a:t>
            </a:r>
            <a:r>
              <a:rPr lang="en-US" altLang="zh-CN" sz="2400" b="1" dirty="0">
                <a:ea typeface="宋体" charset="-122"/>
              </a:rPr>
              <a:t>[Functional]:</a:t>
            </a:r>
            <a:r>
              <a:rPr lang="en-US" altLang="zh-CN" sz="2400" dirty="0">
                <a:ea typeface="宋体" charset="-122"/>
              </a:rPr>
              <a:t> </a:t>
            </a:r>
            <a:r>
              <a:rPr lang="zh-CN" altLang="en-US" sz="2400" dirty="0">
                <a:ea typeface="宋体" charset="-122"/>
              </a:rPr>
              <a:t>职能经理对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项目型</a:t>
            </a:r>
            <a:r>
              <a:rPr lang="en-US" altLang="zh-CN" sz="2400" b="1" dirty="0">
                <a:ea typeface="宋体" charset="-122"/>
              </a:rPr>
              <a:t>[Project]:</a:t>
            </a:r>
            <a:r>
              <a:rPr lang="en-US" altLang="zh-CN" sz="2400" dirty="0">
                <a:ea typeface="宋体" charset="-122"/>
              </a:rPr>
              <a:t> </a:t>
            </a:r>
            <a:r>
              <a:rPr lang="zh-CN" altLang="en-US" sz="2400" dirty="0">
                <a:ea typeface="宋体" charset="-122"/>
              </a:rPr>
              <a:t>项目经理对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矩阵型</a:t>
            </a:r>
            <a:r>
              <a:rPr lang="en-US" altLang="zh-CN" sz="2400" b="1" dirty="0">
                <a:ea typeface="宋体" charset="-122"/>
              </a:rPr>
              <a:t>[Matrix]:</a:t>
            </a:r>
            <a:r>
              <a:rPr lang="en-US" altLang="zh-CN" sz="2400" dirty="0">
                <a:ea typeface="宋体" charset="-122"/>
              </a:rPr>
              <a:t> </a:t>
            </a:r>
            <a:r>
              <a:rPr lang="zh-CN" altLang="en-US" sz="2400" dirty="0">
                <a:ea typeface="宋体" charset="-122"/>
              </a:rPr>
              <a:t>介于职能型和项目型之间</a:t>
            </a:r>
            <a:r>
              <a:rPr lang="en-US" altLang="zh-CN" sz="2400" dirty="0">
                <a:ea typeface="宋体" charset="-122"/>
              </a:rPr>
              <a:t>;</a:t>
            </a:r>
          </a:p>
          <a:p>
            <a:pPr lvl="2"/>
            <a:r>
              <a:rPr lang="zh-CN" altLang="en-US" sz="2400" dirty="0">
                <a:ea typeface="宋体" charset="-122"/>
              </a:rPr>
              <a:t>员工通常有两个老板</a:t>
            </a:r>
            <a:endParaRPr lang="en-US" altLang="zh-CN" sz="2400" dirty="0">
              <a:ea typeface="宋体" charset="-122"/>
            </a:endParaRPr>
          </a:p>
          <a:p>
            <a:pPr lvl="2"/>
            <a:r>
              <a:rPr lang="zh-CN" altLang="en-US" sz="2400" dirty="0">
                <a:ea typeface="宋体" charset="-122"/>
              </a:rPr>
              <a:t>这种结构通常分为弱矩阵、平衡矩阵和强矩阵</a:t>
            </a:r>
            <a:endParaRPr lang="en-US" altLang="zh-CN" sz="2400" dirty="0">
              <a:ea typeface="宋体" charset="-122"/>
            </a:endParaRPr>
          </a:p>
        </p:txBody>
      </p:sp>
    </p:spTree>
    <p:extLst>
      <p:ext uri="{BB962C8B-B14F-4D97-AF65-F5344CB8AC3E}">
        <p14:creationId xmlns:p14="http://schemas.microsoft.com/office/powerpoint/2010/main" val="2656719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304800"/>
            <a:ext cx="83820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2"/>
          <a:srcRect l="27500" t="34109" r="25000" b="24548"/>
          <a:stretch>
            <a:fillRect/>
          </a:stretch>
        </p:blipFill>
        <p:spPr bwMode="auto">
          <a:xfrm>
            <a:off x="533400" y="1828799"/>
            <a:ext cx="8153400" cy="4291263"/>
          </a:xfrm>
          <a:prstGeom prst="rect">
            <a:avLst/>
          </a:prstGeom>
          <a:noFill/>
          <a:ln w="9525">
            <a:noFill/>
            <a:miter lim="800000"/>
            <a:headEnd/>
            <a:tailEnd/>
          </a:ln>
          <a:effectLst/>
        </p:spPr>
      </p:pic>
    </p:spTree>
    <p:extLst>
      <p:ext uri="{BB962C8B-B14F-4D97-AF65-F5344CB8AC3E}">
        <p14:creationId xmlns:p14="http://schemas.microsoft.com/office/powerpoint/2010/main" val="1011011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一、为外部甲方客户做项目（固定客户）</a:t>
            </a:r>
          </a:p>
        </p:txBody>
      </p:sp>
      <p:pic>
        <p:nvPicPr>
          <p:cNvPr id="1026" name="Picture 2" descr="http://t1.baidu.com/it/u=344346730,841617803&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82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2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3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3502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4" name="燕尾形箭头 13"/>
          <p:cNvSpPr/>
          <p:nvPr/>
        </p:nvSpPr>
        <p:spPr bwMode="auto">
          <a:xfrm rot="10800000">
            <a:off x="3654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5" name="燕尾形箭头 14"/>
          <p:cNvSpPr/>
          <p:nvPr/>
        </p:nvSpPr>
        <p:spPr bwMode="auto">
          <a:xfrm rot="10800000">
            <a:off x="3654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6613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457200" y="1600200"/>
          <a:ext cx="8153400" cy="2529840"/>
        </p:xfrm>
        <a:graphic>
          <a:graphicData uri="http://schemas.openxmlformats.org/drawingml/2006/table">
            <a:tbl>
              <a:tblPr/>
              <a:tblGrid>
                <a:gridCol w="2717800">
                  <a:extLst>
                    <a:ext uri="{9D8B030D-6E8A-4147-A177-3AD203B41FA5}">
                      <a16:colId xmlns:a16="http://schemas.microsoft.com/office/drawing/2014/main" xmlns="" val="20000"/>
                    </a:ext>
                  </a:extLst>
                </a:gridCol>
                <a:gridCol w="2717800">
                  <a:extLst>
                    <a:ext uri="{9D8B030D-6E8A-4147-A177-3AD203B41FA5}">
                      <a16:colId xmlns:a16="http://schemas.microsoft.com/office/drawing/2014/main" xmlns="" val="20001"/>
                    </a:ext>
                  </a:extLst>
                </a:gridCol>
                <a:gridCol w="2717800">
                  <a:extLst>
                    <a:ext uri="{9D8B030D-6E8A-4147-A177-3AD203B41FA5}">
                      <a16:colId xmlns:a16="http://schemas.microsoft.com/office/drawing/2014/main" xmlns="" val="20002"/>
                    </a:ext>
                  </a:extLst>
                </a:gridCol>
              </a:tblGrid>
              <a:tr h="45085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9065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有利于企业的技术水平的提高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资源利用的灵活性与低成本</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有利用从整体协调企业活动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协调的难度</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项目组成员责任淡化</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适用于进行公司的内部项目，比如：</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开发新产品</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设计公司信息系统</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重新设计办公场所</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完善公司规章制度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50193"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职能型组织结构分析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88444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项目型组织结构</a:t>
            </a:r>
          </a:p>
        </p:txBody>
      </p:sp>
      <p:pic>
        <p:nvPicPr>
          <p:cNvPr id="61442" name="Picture 2"/>
          <p:cNvPicPr>
            <a:picLocks noChangeAspect="1" noChangeArrowheads="1"/>
          </p:cNvPicPr>
          <p:nvPr/>
        </p:nvPicPr>
        <p:blipFill>
          <a:blip r:embed="rId2"/>
          <a:srcRect l="26875" t="43411" r="25000" b="11111"/>
          <a:stretch>
            <a:fillRect/>
          </a:stretch>
        </p:blipFill>
        <p:spPr bwMode="auto">
          <a:xfrm>
            <a:off x="838200" y="1752600"/>
            <a:ext cx="7734300" cy="4419600"/>
          </a:xfrm>
          <a:prstGeom prst="rect">
            <a:avLst/>
          </a:prstGeom>
          <a:noFill/>
          <a:ln w="9525">
            <a:noFill/>
            <a:miter lim="800000"/>
            <a:headEnd/>
            <a:tailEnd/>
          </a:ln>
          <a:effectLst/>
        </p:spPr>
      </p:pic>
    </p:spTree>
    <p:extLst>
      <p:ext uri="{BB962C8B-B14F-4D97-AF65-F5344CB8AC3E}">
        <p14:creationId xmlns:p14="http://schemas.microsoft.com/office/powerpoint/2010/main" val="2930348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457200" y="1447800"/>
          <a:ext cx="8382000" cy="2211388"/>
        </p:xfrm>
        <a:graphic>
          <a:graphicData uri="http://schemas.openxmlformats.org/drawingml/2006/table">
            <a:tbl>
              <a:tblPr/>
              <a:tblGrid>
                <a:gridCol w="2794000">
                  <a:extLst>
                    <a:ext uri="{9D8B030D-6E8A-4147-A177-3AD203B41FA5}">
                      <a16:colId xmlns:a16="http://schemas.microsoft.com/office/drawing/2014/main" xmlns="" val="20000"/>
                    </a:ext>
                  </a:extLst>
                </a:gridCol>
                <a:gridCol w="2794000">
                  <a:extLst>
                    <a:ext uri="{9D8B030D-6E8A-4147-A177-3AD203B41FA5}">
                      <a16:colId xmlns:a16="http://schemas.microsoft.com/office/drawing/2014/main" xmlns="" val="20001"/>
                    </a:ext>
                  </a:extLst>
                </a:gridCol>
                <a:gridCol w="2794000">
                  <a:extLst>
                    <a:ext uri="{9D8B030D-6E8A-4147-A177-3AD203B41FA5}">
                      <a16:colId xmlns:a16="http://schemas.microsoft.com/office/drawing/2014/main" xmlns="" val="20002"/>
                    </a:ext>
                  </a:extLst>
                </a:gridCol>
              </a:tblGrid>
              <a:tr h="4064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7541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目标明确及统一指挥</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有利于全面性人才的成长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机构重复及资源闲置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不利于企业专业技术水平的提高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不稳定性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大型项目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专职从事项目的企业，常见于一些涉及大型建设项目的公司比如：建筑业，航空航天业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52241"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项目型组织结构分析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235885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85800" y="1524000"/>
            <a:ext cx="777240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p>
          <a:p>
            <a:pPr lvl="1">
              <a:lnSpc>
                <a:spcPct val="150000"/>
              </a:lnSpc>
              <a:buFont typeface="Wingdings 2" pitchFamily="18" charset="2"/>
              <a:buNone/>
            </a:pPr>
            <a:endParaRPr lang="zh-CN" altLang="en-US" sz="2400" dirty="0"/>
          </a:p>
        </p:txBody>
      </p:sp>
      <p:sp>
        <p:nvSpPr>
          <p:cNvPr id="53252"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47123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85800" y="1600200"/>
            <a:ext cx="7772400" cy="4572000"/>
          </a:xfrm>
        </p:spPr>
        <p:txBody>
          <a:bodyPr/>
          <a:lstStyle/>
          <a:p>
            <a:r>
              <a:rPr lang="zh-CN" altLang="en-US" sz="2800" b="1" dirty="0"/>
              <a:t>矩阵型组织结构中的职责分配</a:t>
            </a:r>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p>
          <a:p>
            <a:pPr lvl="1"/>
            <a:r>
              <a:rPr lang="zh-CN" altLang="en-US" sz="2400" dirty="0"/>
              <a:t>各职能经理决定“</a:t>
            </a:r>
            <a:r>
              <a:rPr lang="zh-CN" altLang="en-US" sz="2400" dirty="0">
                <a:solidFill>
                  <a:srgbClr val="FF0000"/>
                </a:solidFill>
              </a:rPr>
              <a:t>如何</a:t>
            </a:r>
            <a:r>
              <a:rPr lang="zh-CN" altLang="en-US" sz="2400" dirty="0"/>
              <a:t>”支持。</a:t>
            </a:r>
          </a:p>
          <a:p>
            <a:r>
              <a:rPr lang="zh-CN" altLang="en-US" sz="2800" b="1" dirty="0"/>
              <a:t>矩阵型组织结构中的责任分配</a:t>
            </a:r>
          </a:p>
          <a:p>
            <a:pPr lvl="1"/>
            <a:r>
              <a:rPr lang="zh-CN" altLang="en-US" sz="2400" dirty="0"/>
              <a:t>项目经理向最高管理层负责，并</a:t>
            </a:r>
            <a:r>
              <a:rPr lang="zh-CN" altLang="en-US" sz="2400" dirty="0">
                <a:solidFill>
                  <a:srgbClr val="FF0000"/>
                </a:solidFill>
              </a:rPr>
              <a:t>由最高管理层授权</a:t>
            </a: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p>
          <a:p>
            <a:pPr lvl="1"/>
            <a:endParaRPr lang="zh-CN" altLang="en-US" sz="2400" dirty="0"/>
          </a:p>
        </p:txBody>
      </p:sp>
      <p:sp>
        <p:nvSpPr>
          <p:cNvPr id="54276"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矩阵型组织结构的职责与责任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2206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85800" y="1676400"/>
            <a:ext cx="7772400" cy="4572000"/>
          </a:xfrm>
        </p:spPr>
        <p:txBody>
          <a:bodyPr/>
          <a:lstStyle/>
          <a:p>
            <a:r>
              <a:rPr lang="zh-CN" altLang="en-US" sz="3200" dirty="0"/>
              <a:t>根据项目协调人员职责与权力的大小分为</a:t>
            </a:r>
          </a:p>
          <a:p>
            <a:pPr lvl="1"/>
            <a:r>
              <a:rPr lang="zh-CN" altLang="en-US" sz="2400" dirty="0"/>
              <a:t>弱矩阵型组织结构</a:t>
            </a:r>
          </a:p>
          <a:p>
            <a:pPr lvl="1"/>
            <a:r>
              <a:rPr lang="zh-CN" altLang="en-US" sz="2400" dirty="0"/>
              <a:t>强矩阵型组织结构</a:t>
            </a:r>
          </a:p>
          <a:p>
            <a:pPr lvl="1"/>
            <a:r>
              <a:rPr lang="zh-CN" altLang="en-US" sz="2400" dirty="0"/>
              <a:t>平衡矩阵型组织结构</a:t>
            </a:r>
          </a:p>
          <a:p>
            <a:pPr lvl="1">
              <a:buFont typeface="Wingdings 2" pitchFamily="18" charset="2"/>
              <a:buNone/>
            </a:pPr>
            <a:endParaRPr lang="zh-CN" altLang="en-US" sz="2000" dirty="0"/>
          </a:p>
        </p:txBody>
      </p:sp>
      <p:sp>
        <p:nvSpPr>
          <p:cNvPr id="55300"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矩阵型组织结构的分类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11598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弱矩阵型组织结构</a:t>
            </a:r>
          </a:p>
        </p:txBody>
      </p:sp>
      <p:pic>
        <p:nvPicPr>
          <p:cNvPr id="62466" name="Picture 2"/>
          <p:cNvPicPr>
            <a:picLocks noChangeAspect="1" noChangeArrowheads="1"/>
          </p:cNvPicPr>
          <p:nvPr/>
        </p:nvPicPr>
        <p:blipFill>
          <a:blip r:embed="rId2"/>
          <a:srcRect l="26875" t="41344" r="25000" b="14212"/>
          <a:stretch>
            <a:fillRect/>
          </a:stretch>
        </p:blipFill>
        <p:spPr bwMode="auto">
          <a:xfrm>
            <a:off x="609600" y="1752600"/>
            <a:ext cx="7848600" cy="4382984"/>
          </a:xfrm>
          <a:prstGeom prst="rect">
            <a:avLst/>
          </a:prstGeom>
          <a:noFill/>
          <a:ln w="9525">
            <a:noFill/>
            <a:miter lim="800000"/>
            <a:headEnd/>
            <a:tailEnd/>
          </a:ln>
          <a:effectLst/>
        </p:spPr>
      </p:pic>
    </p:spTree>
    <p:extLst>
      <p:ext uri="{BB962C8B-B14F-4D97-AF65-F5344CB8AC3E}">
        <p14:creationId xmlns:p14="http://schemas.microsoft.com/office/powerpoint/2010/main" val="321272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平衡矩阵型组织结构</a:t>
            </a:r>
          </a:p>
        </p:txBody>
      </p:sp>
      <p:pic>
        <p:nvPicPr>
          <p:cNvPr id="63490" name="Picture 2"/>
          <p:cNvPicPr>
            <a:picLocks noChangeAspect="1" noChangeArrowheads="1"/>
          </p:cNvPicPr>
          <p:nvPr/>
        </p:nvPicPr>
        <p:blipFill>
          <a:blip r:embed="rId2"/>
          <a:srcRect l="27500" t="15504" r="25000" b="39018"/>
          <a:stretch>
            <a:fillRect/>
          </a:stretch>
        </p:blipFill>
        <p:spPr bwMode="auto">
          <a:xfrm>
            <a:off x="914400" y="1523999"/>
            <a:ext cx="7772400" cy="4499811"/>
          </a:xfrm>
          <a:prstGeom prst="rect">
            <a:avLst/>
          </a:prstGeom>
          <a:noFill/>
          <a:ln w="9525">
            <a:noFill/>
            <a:miter lim="800000"/>
            <a:headEnd/>
            <a:tailEnd/>
          </a:ln>
          <a:effectLst/>
        </p:spPr>
      </p:pic>
    </p:spTree>
    <p:extLst>
      <p:ext uri="{BB962C8B-B14F-4D97-AF65-F5344CB8AC3E}">
        <p14:creationId xmlns:p14="http://schemas.microsoft.com/office/powerpoint/2010/main" val="2199169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强矩阵型组织结构</a:t>
            </a:r>
          </a:p>
        </p:txBody>
      </p:sp>
      <p:pic>
        <p:nvPicPr>
          <p:cNvPr id="64514" name="Picture 2"/>
          <p:cNvPicPr>
            <a:picLocks noChangeAspect="1" noChangeArrowheads="1"/>
          </p:cNvPicPr>
          <p:nvPr/>
        </p:nvPicPr>
        <p:blipFill>
          <a:blip r:embed="rId2"/>
          <a:srcRect l="27500" t="25840" r="25000" b="30749"/>
          <a:stretch>
            <a:fillRect/>
          </a:stretch>
        </p:blipFill>
        <p:spPr bwMode="auto">
          <a:xfrm>
            <a:off x="761999" y="1752600"/>
            <a:ext cx="7997371" cy="4419600"/>
          </a:xfrm>
          <a:prstGeom prst="rect">
            <a:avLst/>
          </a:prstGeom>
          <a:noFill/>
          <a:ln w="9525">
            <a:noFill/>
            <a:miter lim="800000"/>
            <a:headEnd/>
            <a:tailEnd/>
          </a:ln>
          <a:effectLst/>
        </p:spPr>
      </p:pic>
    </p:spTree>
    <p:extLst>
      <p:ext uri="{BB962C8B-B14F-4D97-AF65-F5344CB8AC3E}">
        <p14:creationId xmlns:p14="http://schemas.microsoft.com/office/powerpoint/2010/main" val="3358798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457200" y="1600200"/>
          <a:ext cx="8153400" cy="3886200"/>
        </p:xfrm>
        <a:graphic>
          <a:graphicData uri="http://schemas.openxmlformats.org/drawingml/2006/table">
            <a:tbl>
              <a:tblPr/>
              <a:tblGrid>
                <a:gridCol w="2717800">
                  <a:extLst>
                    <a:ext uri="{9D8B030D-6E8A-4147-A177-3AD203B41FA5}">
                      <a16:colId xmlns:a16="http://schemas.microsoft.com/office/drawing/2014/main" xmlns="" val="20000"/>
                    </a:ext>
                  </a:extLst>
                </a:gridCol>
                <a:gridCol w="2717800">
                  <a:extLst>
                    <a:ext uri="{9D8B030D-6E8A-4147-A177-3AD203B41FA5}">
                      <a16:colId xmlns:a16="http://schemas.microsoft.com/office/drawing/2014/main" xmlns="" val="20001"/>
                    </a:ext>
                  </a:extLst>
                </a:gridCol>
                <a:gridCol w="2717800">
                  <a:extLst>
                    <a:ext uri="{9D8B030D-6E8A-4147-A177-3AD203B41FA5}">
                      <a16:colId xmlns:a16="http://schemas.microsoft.com/office/drawing/2014/main" xmlns="" val="20002"/>
                    </a:ext>
                  </a:extLst>
                </a:gridCol>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强调了项目组织是所有有关项目活动的焦点</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有利于协作生产</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有利于信息交流</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提高劳动生产率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职能组织与项目组织的平衡需持续监视</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多头领导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charset="-122"/>
                        <a:ea typeface="宋体"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一般工业企业中的科研、新产品试制和规划工作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59409"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5021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二、研发新产品（服务互联网大众）</a:t>
            </a:r>
          </a:p>
        </p:txBody>
      </p:sp>
      <p:sp>
        <p:nvSpPr>
          <p:cNvPr id="3" name="内容占位符 2"/>
          <p:cNvSpPr>
            <a:spLocks noGrp="1"/>
          </p:cNvSpPr>
          <p:nvPr>
            <p:ph idx="1"/>
          </p:nvPr>
        </p:nvSpPr>
        <p:spPr/>
        <p:txBody>
          <a:bodyPr/>
          <a:lstStyle/>
          <a:p>
            <a:r>
              <a:rPr lang="zh-CN" altLang="en-US" sz="2400" dirty="0"/>
              <a:t>互联网应用</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en-US" altLang="zh-CN" sz="2400" dirty="0"/>
          </a:p>
          <a:p>
            <a:endParaRPr lang="en-US" altLang="zh-CN" sz="2400" dirty="0"/>
          </a:p>
          <a:p>
            <a:r>
              <a:rPr lang="zh-CN" altLang="en-US" sz="2400" dirty="0"/>
              <a:t>电子商务应用</a:t>
            </a:r>
            <a:endParaRPr lang="en-US" altLang="zh-CN" sz="2400" dirty="0"/>
          </a:p>
          <a:p>
            <a:endParaRPr lang="en-US" altLang="zh-CN" sz="2400" dirty="0"/>
          </a:p>
          <a:p>
            <a:endParaRPr lang="en-US" altLang="zh-CN" sz="2400" dirty="0"/>
          </a:p>
          <a:p>
            <a:r>
              <a:rPr lang="en-US" altLang="zh-CN" sz="2400" dirty="0"/>
              <a:t>……</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36" y="4953681"/>
            <a:ext cx="2095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42" y="4970010"/>
            <a:ext cx="20859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765" y="3267756"/>
            <a:ext cx="20955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283" y="1892754"/>
            <a:ext cx="2568205" cy="8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604" y="3045505"/>
            <a:ext cx="16224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854" y="1612447"/>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186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029" name="Rectangle 2"/>
          <p:cNvSpPr>
            <a:spLocks noGrp="1" noChangeArrowheads="1"/>
          </p:cNvSpPr>
          <p:nvPr>
            <p:ph type="title"/>
          </p:nvPr>
        </p:nvSpPr>
        <p:spPr>
          <a:xfrm>
            <a:off x="304800" y="2286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534988" y="1601788"/>
          <a:ext cx="8297862" cy="3559175"/>
        </p:xfrm>
        <a:graphic>
          <a:graphicData uri="http://schemas.openxmlformats.org/presentationml/2006/ole">
            <mc:AlternateContent xmlns:mc="http://schemas.openxmlformats.org/markup-compatibility/2006">
              <mc:Choice xmlns:v="urn:schemas-microsoft-com:vml" Requires="v">
                <p:oleObj spid="_x0000_s1038" name="Document" r:id="rId3" imgW="6674270" imgH="2862199" progId="Word.Document.8">
                  <p:embed/>
                </p:oleObj>
              </mc:Choice>
              <mc:Fallback>
                <p:oleObj name="Document" r:id="rId3" imgW="6674270" imgH="286219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1601788"/>
                        <a:ext cx="8297862"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1595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复合型组织结构</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pic>
        <p:nvPicPr>
          <p:cNvPr id="65538" name="Picture 2"/>
          <p:cNvPicPr>
            <a:picLocks noChangeAspect="1" noChangeArrowheads="1"/>
          </p:cNvPicPr>
          <p:nvPr/>
        </p:nvPicPr>
        <p:blipFill>
          <a:blip r:embed="rId2"/>
          <a:srcRect l="17500" t="14470" r="11250" b="12145"/>
          <a:stretch>
            <a:fillRect/>
          </a:stretch>
        </p:blipFill>
        <p:spPr bwMode="auto">
          <a:xfrm>
            <a:off x="762000" y="1524000"/>
            <a:ext cx="7924800" cy="4935621"/>
          </a:xfrm>
          <a:prstGeom prst="rect">
            <a:avLst/>
          </a:prstGeom>
          <a:noFill/>
          <a:ln w="9525">
            <a:noFill/>
            <a:miter lim="800000"/>
            <a:headEnd/>
            <a:tailEnd/>
          </a:ln>
          <a:effectLst/>
        </p:spPr>
      </p:pic>
    </p:spTree>
    <p:extLst>
      <p:ext uri="{BB962C8B-B14F-4D97-AF65-F5344CB8AC3E}">
        <p14:creationId xmlns:p14="http://schemas.microsoft.com/office/powerpoint/2010/main" val="3331517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补充：创业</a:t>
            </a:r>
          </a:p>
        </p:txBody>
      </p:sp>
      <p:sp>
        <p:nvSpPr>
          <p:cNvPr id="3" name="内容占位符 2"/>
          <p:cNvSpPr>
            <a:spLocks noGrp="1"/>
          </p:cNvSpPr>
          <p:nvPr>
            <p:ph idx="1"/>
          </p:nvPr>
        </p:nvSpPr>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r>
              <a:rPr lang="en-US" altLang="zh-CN" sz="2400" dirty="0"/>
              <a:t/>
            </a:r>
            <a:br>
              <a:rPr lang="en-US" altLang="zh-CN" sz="2400" dirty="0"/>
            </a:br>
            <a:r>
              <a:rPr lang="en-US" altLang="zh-CN" sz="2400" dirty="0"/>
              <a:t>					</a:t>
            </a:r>
            <a:r>
              <a:rPr lang="en-US" altLang="zh-CN" dirty="0"/>
              <a:t>—</a:t>
            </a:r>
            <a:r>
              <a:rPr lang="zh-CN" altLang="en-US" dirty="0"/>
              <a:t>硅谷创业之父，</a:t>
            </a:r>
            <a:r>
              <a:rPr lang="en-US" altLang="zh-CN" dirty="0"/>
              <a:t>Paul Graham</a:t>
            </a:r>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a:t>
            </a:r>
            <a:r>
              <a:rPr lang="zh-CN" altLang="en-US" sz="2200" dirty="0"/>
              <a:t>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3"/>
              </a:rPr>
              <a:t>http://www.36kr.com/</a:t>
            </a:r>
            <a:r>
              <a:rPr lang="en-US" altLang="zh-CN" sz="2400" dirty="0"/>
              <a:t> </a:t>
            </a:r>
          </a:p>
          <a:p>
            <a:pPr lvl="1"/>
            <a:endParaRPr lang="zh-CN" altLang="en-US" sz="2200" dirty="0"/>
          </a:p>
        </p:txBody>
      </p:sp>
    </p:spTree>
    <p:extLst>
      <p:ext uri="{BB962C8B-B14F-4D97-AF65-F5344CB8AC3E}">
        <p14:creationId xmlns:p14="http://schemas.microsoft.com/office/powerpoint/2010/main" val="31886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65" r="14839"/>
          <a:stretch/>
        </p:blipFill>
        <p:spPr bwMode="auto">
          <a:xfrm>
            <a:off x="0" y="0"/>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0400" y="3259402"/>
            <a:ext cx="5663382" cy="1477328"/>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硅谷创业之父</a:t>
            </a:r>
            <a:r>
              <a:rPr lang="en-US" altLang="zh-CN" dirty="0">
                <a:latin typeface="微软雅黑" pitchFamily="34" charset="-122"/>
                <a:ea typeface="微软雅黑" pitchFamily="34" charset="-122"/>
              </a:rPr>
              <a:t>Paul Graham:</a:t>
            </a:r>
            <a:r>
              <a:rPr lang="zh-CN" altLang="en-US" dirty="0">
                <a:latin typeface="微软雅黑" pitchFamily="34" charset="-122"/>
                <a:ea typeface="微软雅黑" pitchFamily="34" charset="-122"/>
              </a:rPr>
              <a:t>硅谷创业公司孵化器</a:t>
            </a:r>
            <a:r>
              <a:rPr lang="en-US" altLang="zh-CN" dirty="0">
                <a:latin typeface="微软雅黑" pitchFamily="34" charset="-122"/>
                <a:ea typeface="微软雅黑" pitchFamily="34" charset="-122"/>
              </a:rPr>
              <a:t>Y </a:t>
            </a:r>
            <a:r>
              <a:rPr lang="en-US" altLang="zh-CN" dirty="0" err="1">
                <a:latin typeface="微软雅黑" pitchFamily="34" charset="-122"/>
                <a:ea typeface="微软雅黑" pitchFamily="34" charset="-122"/>
              </a:rPr>
              <a:t>Combinator</a:t>
            </a:r>
            <a:r>
              <a:rPr lang="zh-CN" altLang="en-US" dirty="0">
                <a:latin typeface="微软雅黑" pitchFamily="34" charset="-122"/>
                <a:ea typeface="微软雅黑" pitchFamily="34" charset="-122"/>
              </a:rPr>
              <a:t>所孵化的</a:t>
            </a:r>
            <a:r>
              <a:rPr lang="en-US" altLang="zh-CN" dirty="0">
                <a:latin typeface="微软雅黑" pitchFamily="34" charset="-122"/>
                <a:ea typeface="微软雅黑" pitchFamily="34" charset="-122"/>
              </a:rPr>
              <a:t>380</a:t>
            </a:r>
            <a:r>
              <a:rPr lang="zh-CN" altLang="en-US" dirty="0">
                <a:latin typeface="微软雅黑" pitchFamily="34" charset="-122"/>
                <a:ea typeface="微软雅黑" pitchFamily="34" charset="-122"/>
              </a:rPr>
              <a:t>家创业公司的融资总额已达</a:t>
            </a:r>
            <a:r>
              <a:rPr lang="en-US" altLang="zh-CN" dirty="0">
                <a:latin typeface="微软雅黑" pitchFamily="34" charset="-122"/>
                <a:ea typeface="微软雅黑" pitchFamily="34" charset="-122"/>
              </a:rPr>
              <a:t>10.48274</a:t>
            </a:r>
            <a:r>
              <a:rPr lang="zh-CN" altLang="en-US" dirty="0">
                <a:latin typeface="微软雅黑" pitchFamily="34" charset="-122"/>
                <a:ea typeface="微软雅黑" pitchFamily="34" charset="-122"/>
              </a:rPr>
              <a:t>亿美元。</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Rectangle 5"/>
          <p:cNvSpPr>
            <a:spLocks noChangeArrowheads="1"/>
          </p:cNvSpPr>
          <p:nvPr/>
        </p:nvSpPr>
        <p:spPr bwMode="auto">
          <a:xfrm>
            <a:off x="1526488" y="5030515"/>
            <a:ext cx="5655966" cy="1237561"/>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itchFamily="2" charset="2"/>
              <a:buNone/>
            </a:pPr>
            <a:r>
              <a:rPr lang="zh-CN" altLang="en-US" sz="2400" dirty="0">
                <a:solidFill>
                  <a:srgbClr val="FF0000"/>
                </a:solidFill>
              </a:rPr>
              <a:t>创造财富的最好方法就是创业。</a:t>
            </a:r>
          </a:p>
          <a:p>
            <a:pPr>
              <a:spcBef>
                <a:spcPct val="20000"/>
              </a:spcBef>
              <a:buClr>
                <a:schemeClr val="accent2"/>
              </a:buClr>
              <a:buSzPct val="80000"/>
              <a:buFont typeface="Wingdings"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extLst>
      <p:ext uri="{BB962C8B-B14F-4D97-AF65-F5344CB8AC3E}">
        <p14:creationId xmlns:p14="http://schemas.microsoft.com/office/powerpoint/2010/main" val="388149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48407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51614" y="1490008"/>
            <a:ext cx="4226468" cy="1938992"/>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创新工场第二支美元基金</a:t>
            </a:r>
            <a:r>
              <a:rPr lang="en-US" altLang="zh-CN" dirty="0">
                <a:latin typeface="微软雅黑" pitchFamily="34" charset="-122"/>
                <a:ea typeface="微软雅黑" pitchFamily="34" charset="-122"/>
              </a:rPr>
              <a:t>1.48</a:t>
            </a:r>
            <a:r>
              <a:rPr lang="zh-CN" altLang="en-US" dirty="0">
                <a:latin typeface="微软雅黑" pitchFamily="34" charset="-122"/>
                <a:ea typeface="微软雅黑" pitchFamily="34" charset="-122"/>
              </a:rPr>
              <a:t>亿美元募资完成，其在上海的分公司装修已接近完成，并将于近期正式启动。</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6</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67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84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92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25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41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95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82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571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p>
        </p:txBody>
      </p:sp>
      <p:pic>
        <p:nvPicPr>
          <p:cNvPr id="1026" name="Picture 2" descr="http://t2.baidu.com/it/u=395549216,3452332658&amp;fm=0&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446" y="35379"/>
            <a:ext cx="5302554" cy="68226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8668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3" y="0"/>
            <a:ext cx="9171793" cy="6858000"/>
          </a:xfrm>
        </p:spPr>
      </p:pic>
    </p:spTree>
    <p:extLst>
      <p:ext uri="{BB962C8B-B14F-4D97-AF65-F5344CB8AC3E}">
        <p14:creationId xmlns:p14="http://schemas.microsoft.com/office/powerpoint/2010/main" val="22041686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3124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项目论证、立项</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747178" y="183220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9427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一、承接外部</a:t>
            </a:r>
            <a:r>
              <a:rPr lang="en-US" altLang="zh-CN" dirty="0"/>
              <a:t>IT</a:t>
            </a:r>
            <a:r>
              <a:rPr lang="zh-CN" altLang="en-US" dirty="0"/>
              <a:t>项目的论证与立项</a:t>
            </a:r>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itchFamily="2" charset="2"/>
            </a:endParaRPr>
          </a:p>
          <a:p>
            <a:r>
              <a:rPr lang="zh-CN" altLang="en-US" sz="2400" dirty="0"/>
              <a:t>乙方深入分析后提出解决方案</a:t>
            </a:r>
            <a:endParaRPr lang="en-US" altLang="zh-CN" sz="2400" dirty="0"/>
          </a:p>
          <a:p>
            <a:r>
              <a:rPr lang="zh-CN" altLang="en-US" sz="2400" dirty="0">
                <a:sym typeface="Wingdings" pitchFamily="2" charset="2"/>
              </a:rPr>
              <a:t>双方签定</a:t>
            </a:r>
            <a:r>
              <a:rPr lang="zh-CN" altLang="en-US" sz="2400" dirty="0">
                <a:solidFill>
                  <a:srgbClr val="FF0000"/>
                </a:solidFill>
                <a:sym typeface="Wingdings" pitchFamily="2" charset="2"/>
              </a:rPr>
              <a:t>合同</a:t>
            </a:r>
            <a:endParaRPr lang="en-US" altLang="zh-CN" sz="2400" dirty="0">
              <a:solidFill>
                <a:srgbClr val="FF0000"/>
              </a:solidFill>
              <a:sym typeface="Wingdings"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38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367643" y="2890157"/>
            <a:ext cx="3592286" cy="95210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628952363"/>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4201</TotalTime>
  <Words>3342</Words>
  <Application>Microsoft Office PowerPoint</Application>
  <PresentationFormat>全屏显示(4:3)</PresentationFormat>
  <Paragraphs>461</Paragraphs>
  <Slides>77</Slides>
  <Notes>20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6" baseType="lpstr">
      <vt:lpstr>宋体</vt:lpstr>
      <vt:lpstr>微软雅黑</vt:lpstr>
      <vt:lpstr>Arial</vt:lpstr>
      <vt:lpstr>Calibri</vt:lpstr>
      <vt:lpstr>Times New Roman</vt:lpstr>
      <vt:lpstr>Wingdings</vt:lpstr>
      <vt:lpstr>Wingdings 2</vt:lpstr>
      <vt:lpstr>Standarddesign</vt:lpstr>
      <vt:lpstr>Document</vt:lpstr>
      <vt:lpstr>第二章 项目来源、论证、立项与启动</vt:lpstr>
      <vt:lpstr>上节回顾</vt:lpstr>
      <vt:lpstr>PowerPoint 演示文稿</vt:lpstr>
      <vt:lpstr>讨论&amp;交流</vt:lpstr>
      <vt:lpstr>项目来源</vt:lpstr>
      <vt:lpstr>一、为外部甲方客户做项目（固定客户）</vt:lpstr>
      <vt:lpstr>二、研发新产品（服务互联网大众）</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vt:lpstr>
      <vt:lpstr>如何发现问题</vt:lpstr>
      <vt:lpstr>产品愿景和商业机会</vt:lpstr>
      <vt:lpstr>用户分析</vt:lpstr>
      <vt:lpstr>技术可行性分析</vt:lpstr>
      <vt:lpstr>估计资源需求</vt:lpstr>
      <vt:lpstr>风险分析</vt:lpstr>
      <vt:lpstr>收益分析（教材106-110页）</vt:lpstr>
      <vt:lpstr>项目生命周期与产品生命周期</vt:lpstr>
      <vt:lpstr>长周期下的财务分析图</vt:lpstr>
      <vt:lpstr>净现值分析</vt:lpstr>
      <vt:lpstr>NPV计算步骤</vt:lpstr>
      <vt:lpstr>NPV计算示例</vt:lpstr>
      <vt:lpstr>投资回报率</vt:lpstr>
      <vt:lpstr>投资回收期分析</vt:lpstr>
      <vt:lpstr>回收期图示</vt:lpstr>
      <vt:lpstr>JWD咨询公司项目的投资回收期</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adi</cp:lastModifiedBy>
  <cp:revision>473</cp:revision>
  <dcterms:created xsi:type="dcterms:W3CDTF">2007-11-27T23:54:21Z</dcterms:created>
  <dcterms:modified xsi:type="dcterms:W3CDTF">2018-03-19T00:52:09Z</dcterms:modified>
</cp:coreProperties>
</file>